
<file path=[Content_Types].xml><?xml version="1.0" encoding="utf-8"?>
<Types xmlns="http://schemas.openxmlformats.org/package/2006/content-types">
  <Default Extension="png" ContentType="image/png"/>
  <Default Extension="jpeg" ContentType="image/jpeg"/>
  <Default Extension="emf" ContentType="image/x-emf"/>
  <Default Extension="mov" ContentType="video/quicktime"/>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tags/tag3.xml" ContentType="application/vnd.openxmlformats-officedocument.presentationml.tags+xml"/>
  <Override PartName="/ppt/notesSlides/notesSlide16.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handoutMasterIdLst>
    <p:handoutMasterId r:id="rId41"/>
  </p:handoutMasterIdLst>
  <p:sldIdLst>
    <p:sldId id="285" r:id="rId2"/>
    <p:sldId id="258" r:id="rId3"/>
    <p:sldId id="260" r:id="rId4"/>
    <p:sldId id="356" r:id="rId5"/>
    <p:sldId id="460" r:id="rId6"/>
    <p:sldId id="265" r:id="rId7"/>
    <p:sldId id="313" r:id="rId8"/>
    <p:sldId id="315" r:id="rId9"/>
    <p:sldId id="312" r:id="rId10"/>
    <p:sldId id="319" r:id="rId11"/>
    <p:sldId id="321" r:id="rId12"/>
    <p:sldId id="500" r:id="rId13"/>
    <p:sldId id="501" r:id="rId14"/>
    <p:sldId id="478" r:id="rId15"/>
    <p:sldId id="502" r:id="rId16"/>
    <p:sldId id="479" r:id="rId17"/>
    <p:sldId id="480" r:id="rId18"/>
    <p:sldId id="482" r:id="rId19"/>
    <p:sldId id="325" r:id="rId20"/>
    <p:sldId id="462" r:id="rId21"/>
    <p:sldId id="464" r:id="rId22"/>
    <p:sldId id="338" r:id="rId23"/>
    <p:sldId id="376" r:id="rId24"/>
    <p:sldId id="497" r:id="rId25"/>
    <p:sldId id="499" r:id="rId26"/>
    <p:sldId id="495" r:id="rId27"/>
    <p:sldId id="365" r:id="rId28"/>
    <p:sldId id="328" r:id="rId29"/>
    <p:sldId id="262" r:id="rId30"/>
    <p:sldId id="302" r:id="rId31"/>
    <p:sldId id="366" r:id="rId32"/>
    <p:sldId id="503" r:id="rId33"/>
    <p:sldId id="308" r:id="rId34"/>
    <p:sldId id="343" r:id="rId35"/>
    <p:sldId id="1569" r:id="rId36"/>
    <p:sldId id="1570" r:id="rId37"/>
    <p:sldId id="305" r:id="rId38"/>
    <p:sldId id="303" r:id="rId3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69DCEE6-2E4A-B245-96A0-842BC29D57C0}">
          <p14:sldIdLst>
            <p14:sldId id="285"/>
            <p14:sldId id="258"/>
            <p14:sldId id="260"/>
            <p14:sldId id="356"/>
            <p14:sldId id="460"/>
            <p14:sldId id="265"/>
            <p14:sldId id="313"/>
            <p14:sldId id="315"/>
            <p14:sldId id="312"/>
            <p14:sldId id="319"/>
            <p14:sldId id="321"/>
            <p14:sldId id="500"/>
            <p14:sldId id="501"/>
            <p14:sldId id="478"/>
            <p14:sldId id="502"/>
            <p14:sldId id="479"/>
            <p14:sldId id="480"/>
            <p14:sldId id="482"/>
            <p14:sldId id="325"/>
            <p14:sldId id="462"/>
            <p14:sldId id="464"/>
            <p14:sldId id="338"/>
            <p14:sldId id="376"/>
            <p14:sldId id="497"/>
            <p14:sldId id="499"/>
            <p14:sldId id="495"/>
            <p14:sldId id="365"/>
            <p14:sldId id="328"/>
            <p14:sldId id="262"/>
            <p14:sldId id="302"/>
            <p14:sldId id="366"/>
            <p14:sldId id="503"/>
            <p14:sldId id="308"/>
            <p14:sldId id="343"/>
            <p14:sldId id="1569"/>
            <p14:sldId id="1570"/>
            <p14:sldId id="305"/>
            <p14:sldId id="303"/>
          </p14:sldIdLst>
        </p14:section>
      </p14:sectionLst>
    </p:ext>
    <p:ext uri="{EFAFB233-063F-42B5-8137-9DF3F51BA10A}">
      <p15:sldGuideLst xmlns:p15="http://schemas.microsoft.com/office/powerpoint/2012/main">
        <p15:guide id="1" orient="horz" pos="468" userDrawn="1">
          <p15:clr>
            <a:srgbClr val="A4A3A4"/>
          </p15:clr>
        </p15:guide>
        <p15:guide id="2" pos="2736" userDrawn="1">
          <p15:clr>
            <a:srgbClr val="A4A3A4"/>
          </p15:clr>
        </p15:guide>
        <p15:guide id="5" pos="1872" userDrawn="1">
          <p15:clr>
            <a:srgbClr val="A4A3A4"/>
          </p15:clr>
        </p15:guide>
        <p15:guide id="6" pos="3984" userDrawn="1">
          <p15:clr>
            <a:srgbClr val="A4A3A4"/>
          </p15:clr>
        </p15:guide>
        <p15:guide id="8" orient="horz" pos="2388" userDrawn="1">
          <p15:clr>
            <a:srgbClr val="A4A3A4"/>
          </p15:clr>
        </p15:guide>
        <p15:guide id="9" pos="1440" userDrawn="1">
          <p15:clr>
            <a:srgbClr val="A4A3A4"/>
          </p15:clr>
        </p15:guide>
        <p15:guide id="10" pos="4320" userDrawn="1">
          <p15:clr>
            <a:srgbClr val="A4A3A4"/>
          </p15:clr>
        </p15:guide>
        <p15:guide id="11" orient="horz" pos="2376" userDrawn="1">
          <p15:clr>
            <a:srgbClr val="A4A3A4"/>
          </p15:clr>
        </p15:guide>
        <p15:guide id="12" orient="horz" pos="792" userDrawn="1">
          <p15:clr>
            <a:srgbClr val="A4A3A4"/>
          </p15:clr>
        </p15:guide>
        <p15:guide id="13" orient="horz" pos="16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47"/>
    <a:srgbClr val="F0F4F7"/>
    <a:srgbClr val="00374C"/>
    <a:srgbClr val="E59982"/>
    <a:srgbClr val="E5C1AA"/>
    <a:srgbClr val="FDA990"/>
    <a:srgbClr val="00314C"/>
    <a:srgbClr val="004B76"/>
    <a:srgbClr val="003B5C"/>
    <a:srgbClr val="05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99"/>
    <p:restoredTop sz="69753"/>
  </p:normalViewPr>
  <p:slideViewPr>
    <p:cSldViewPr snapToObjects="1">
      <p:cViewPr varScale="1">
        <p:scale>
          <a:sx n="101" d="100"/>
          <a:sy n="101" d="100"/>
        </p:scale>
        <p:origin x="656" y="192"/>
      </p:cViewPr>
      <p:guideLst>
        <p:guide orient="horz" pos="468"/>
        <p:guide pos="2736"/>
        <p:guide pos="1872"/>
        <p:guide pos="3984"/>
        <p:guide orient="horz" pos="2388"/>
        <p:guide pos="1440"/>
        <p:guide pos="4320"/>
        <p:guide orient="horz" pos="2376"/>
        <p:guide orient="horz" pos="792"/>
        <p:guide orient="horz" pos="1668"/>
      </p:guideLst>
    </p:cSldViewPr>
  </p:slideViewPr>
  <p:outlineViewPr>
    <p:cViewPr>
      <p:scale>
        <a:sx n="33" d="100"/>
        <a:sy n="33" d="100"/>
      </p:scale>
      <p:origin x="0" y="0"/>
    </p:cViewPr>
  </p:outlineViewPr>
  <p:notesTextViewPr>
    <p:cViewPr>
      <p:scale>
        <a:sx n="95" d="100"/>
        <a:sy n="9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46EC8E-7141-5F45-9EB0-479E593BF13E}" type="doc">
      <dgm:prSet loTypeId="urn:microsoft.com/office/officeart/2008/layout/VerticalCurvedList" loCatId="" qsTypeId="urn:microsoft.com/office/officeart/2005/8/quickstyle/simple1" qsCatId="simple" csTypeId="urn:microsoft.com/office/officeart/2005/8/colors/accent3_2" csCatId="accent3" phldr="1"/>
      <dgm:spPr/>
    </dgm:pt>
    <dgm:pt modelId="{0200ADE3-284B-3447-925E-20E2E2781306}">
      <dgm:prSet phldrT="[Text]" custT="1"/>
      <dgm:spPr>
        <a:solidFill>
          <a:srgbClr val="009CE4"/>
        </a:solidFill>
        <a:ln>
          <a:noFill/>
        </a:ln>
      </dgm:spPr>
      <dgm:t>
        <a:bodyPr/>
        <a:lstStyle/>
        <a:p>
          <a:r>
            <a:rPr lang="en-US" sz="1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Performance</a:t>
          </a:r>
        </a:p>
      </dgm:t>
    </dgm:pt>
    <dgm:pt modelId="{DBE14283-5AEA-4F46-A7ED-E9D3AB829BF5}" type="parTrans" cxnId="{0C85B016-E444-EE40-8D51-14517956DE2B}">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354A683E-D9A5-4C42-9696-08D853D11B63}" type="sibTrans" cxnId="{0C85B016-E444-EE40-8D51-14517956DE2B}">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BDCE5A8E-D53C-0F45-9422-935A2E276BEE}">
      <dgm:prSet phldrT="[Text]" custT="1"/>
      <dgm:spPr>
        <a:solidFill>
          <a:srgbClr val="009CE4"/>
        </a:solidFill>
        <a:ln>
          <a:noFill/>
        </a:ln>
      </dgm:spPr>
      <dgm:t>
        <a:bodyPr/>
        <a:lstStyle/>
        <a:p>
          <a:r>
            <a:rPr lang="en-US" sz="1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Networking</a:t>
          </a:r>
        </a:p>
      </dgm:t>
    </dgm:pt>
    <dgm:pt modelId="{90FDD59E-A47F-D24C-A321-187AEBB4BA95}" type="parTrans" cxnId="{77A9EE1D-8677-9840-9FC2-C82512E421AB}">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66DFA7AA-7B74-0B4C-938E-3E61E39BC303}" type="sibTrans" cxnId="{77A9EE1D-8677-9840-9FC2-C82512E421AB}">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4E3E2D89-94C0-9042-84BA-8C91FC9FBADD}">
      <dgm:prSet phldrT="[Text]" custT="1"/>
      <dgm:spPr>
        <a:solidFill>
          <a:srgbClr val="009CE4"/>
        </a:solidFill>
        <a:ln>
          <a:noFill/>
        </a:ln>
      </dgm:spPr>
      <dgm:t>
        <a:bodyPr/>
        <a:lstStyle/>
        <a:p>
          <a:r>
            <a:rPr lang="en-US" sz="1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Monitoring</a:t>
          </a:r>
        </a:p>
      </dgm:t>
    </dgm:pt>
    <dgm:pt modelId="{A9F77DD6-76AD-AD4C-A513-4811A3CBA57A}" type="parTrans" cxnId="{5256EB0E-2976-5747-82B1-ECDC1293DE80}">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63865381-962D-4944-8BE2-B601DEE6E2AA}" type="sibTrans" cxnId="{5256EB0E-2976-5747-82B1-ECDC1293DE80}">
      <dgm:prSet/>
      <dgm:spPr/>
      <dgm:t>
        <a:bodyPr/>
        <a:lstStyle/>
        <a:p>
          <a:pPr rtl="0"/>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449B940C-2218-FE4A-BAE8-C5CCBAC11CFE}">
      <dgm:prSet custT="1"/>
      <dgm:spPr>
        <a:solidFill>
          <a:srgbClr val="009CE4"/>
        </a:solidFill>
        <a:ln>
          <a:noFill/>
        </a:ln>
      </dgm:spPr>
      <dgm:t>
        <a:bodyPr/>
        <a:lstStyle/>
        <a:p>
          <a:r>
            <a:rPr lang="en-US" sz="1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Model Decoupling</a:t>
          </a:r>
        </a:p>
      </dgm:t>
    </dgm:pt>
    <dgm:pt modelId="{3D7F4DC2-D89B-AC4D-B9E3-3A8F5CF4F38C}" type="parTrans" cxnId="{6DC56D2E-7E1B-E94B-A050-D83BFE744FF4}">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8D758818-C464-2B4C-A536-4962944BA855}" type="sibTrans" cxnId="{6DC56D2E-7E1B-E94B-A050-D83BFE744FF4}">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C81ECC01-90DB-EF41-BBC2-8946469E6696}">
      <dgm:prSet custT="1"/>
      <dgm:spPr>
        <a:solidFill>
          <a:srgbClr val="009CE4"/>
        </a:solidFill>
        <a:ln>
          <a:noFill/>
        </a:ln>
      </dgm:spPr>
      <dgm:t>
        <a:bodyPr/>
        <a:lstStyle/>
        <a:p>
          <a:r>
            <a:rPr lang="en-US" sz="1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Cross Framework</a:t>
          </a:r>
        </a:p>
      </dgm:t>
    </dgm:pt>
    <dgm:pt modelId="{E0E2C0CC-D8DA-DD4F-A79A-460D03B22333}" type="parTrans" cxnId="{A359B02A-1962-974F-A13C-00087FE31B2F}">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26D7CB5A-6064-2148-9923-B71664A55C3D}" type="sibTrans" cxnId="{A359B02A-1962-974F-A13C-00087FE31B2F}">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8B401BAD-3DC1-6540-9C3E-D685DDB38990}">
      <dgm:prSet custT="1"/>
      <dgm:spPr>
        <a:solidFill>
          <a:srgbClr val="009CE4"/>
        </a:solidFill>
        <a:ln>
          <a:noFill/>
        </a:ln>
      </dgm:spPr>
      <dgm:t>
        <a:bodyPr/>
        <a:lstStyle/>
        <a:p>
          <a:r>
            <a:rPr lang="en-US" sz="1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Cross Platform</a:t>
          </a:r>
        </a:p>
      </dgm:t>
    </dgm:pt>
    <dgm:pt modelId="{91562F24-403A-D340-AC50-80DCFD14729C}" type="parTrans" cxnId="{453412A0-4981-3C4B-A915-07E91C9FC2FD}">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5ABA6A77-F42D-7145-A2B1-67C1ADC674A2}" type="sibTrans" cxnId="{453412A0-4981-3C4B-A915-07E91C9FC2FD}">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C086D471-D2B4-D340-B1DA-D0D2493B64E9}">
      <dgm:prSet phldrT="[Text]" custT="1"/>
      <dgm:spPr>
        <a:solidFill>
          <a:srgbClr val="009CE4"/>
        </a:solidFill>
        <a:ln>
          <a:noFill/>
        </a:ln>
      </dgm:spPr>
      <dgm:t>
        <a:bodyPr/>
        <a:lstStyle/>
        <a:p>
          <a:r>
            <a:rPr lang="en-US" sz="1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Availability</a:t>
          </a:r>
        </a:p>
      </dgm:t>
    </dgm:pt>
    <dgm:pt modelId="{C12ED46A-2783-334C-AB87-3D268E6AA763}" type="parTrans" cxnId="{0BF4D03D-628E-1A45-A3E0-220607EF8105}">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81AA1387-438F-4D41-9C32-8B05BAD6E9B4}" type="sibTrans" cxnId="{0BF4D03D-628E-1A45-A3E0-220607EF8105}">
      <dgm:prSet/>
      <dgm:spPr/>
      <dgm:t>
        <a:bodyPr/>
        <a:lstStyle/>
        <a:p>
          <a:endParaRPr lang="en-US" sz="18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16AF5EEF-1F05-7E43-813A-CC32F71F1A6C}" type="pres">
      <dgm:prSet presAssocID="{C946EC8E-7141-5F45-9EB0-479E593BF13E}" presName="Name0" presStyleCnt="0">
        <dgm:presLayoutVars>
          <dgm:chMax val="7"/>
          <dgm:chPref val="7"/>
          <dgm:dir/>
        </dgm:presLayoutVars>
      </dgm:prSet>
      <dgm:spPr/>
    </dgm:pt>
    <dgm:pt modelId="{23A022A1-4B11-2648-A284-9779EDBB3D76}" type="pres">
      <dgm:prSet presAssocID="{C946EC8E-7141-5F45-9EB0-479E593BF13E}" presName="Name1" presStyleCnt="0"/>
      <dgm:spPr/>
    </dgm:pt>
    <dgm:pt modelId="{AA162D8F-699A-9543-B7A1-DF426FB97D4F}" type="pres">
      <dgm:prSet presAssocID="{C946EC8E-7141-5F45-9EB0-479E593BF13E}" presName="cycle" presStyleCnt="0"/>
      <dgm:spPr/>
    </dgm:pt>
    <dgm:pt modelId="{FD870283-96AD-7046-9314-C3B62FEE2C21}" type="pres">
      <dgm:prSet presAssocID="{C946EC8E-7141-5F45-9EB0-479E593BF13E}" presName="srcNode" presStyleLbl="node1" presStyleIdx="0" presStyleCnt="7"/>
      <dgm:spPr/>
    </dgm:pt>
    <dgm:pt modelId="{FBA74F57-1EFD-AB49-A915-E84564474A3B}" type="pres">
      <dgm:prSet presAssocID="{C946EC8E-7141-5F45-9EB0-479E593BF13E}" presName="conn" presStyleLbl="parChTrans1D2" presStyleIdx="0" presStyleCnt="1"/>
      <dgm:spPr/>
    </dgm:pt>
    <dgm:pt modelId="{24E0A01B-6C83-E348-8F29-52D559BA29D8}" type="pres">
      <dgm:prSet presAssocID="{C946EC8E-7141-5F45-9EB0-479E593BF13E}" presName="extraNode" presStyleLbl="node1" presStyleIdx="0" presStyleCnt="7"/>
      <dgm:spPr/>
    </dgm:pt>
    <dgm:pt modelId="{08768CB9-2C0B-2342-9751-6C09790ECFDC}" type="pres">
      <dgm:prSet presAssocID="{C946EC8E-7141-5F45-9EB0-479E593BF13E}" presName="dstNode" presStyleLbl="node1" presStyleIdx="0" presStyleCnt="7"/>
      <dgm:spPr/>
    </dgm:pt>
    <dgm:pt modelId="{08055874-952F-EA4B-A7EA-82B1E3512F60}" type="pres">
      <dgm:prSet presAssocID="{0200ADE3-284B-3447-925E-20E2E2781306}" presName="text_1" presStyleLbl="node1" presStyleIdx="0" presStyleCnt="7">
        <dgm:presLayoutVars>
          <dgm:bulletEnabled val="1"/>
        </dgm:presLayoutVars>
      </dgm:prSet>
      <dgm:spPr/>
    </dgm:pt>
    <dgm:pt modelId="{6205998B-AE56-574B-B534-4F680238566F}" type="pres">
      <dgm:prSet presAssocID="{0200ADE3-284B-3447-925E-20E2E2781306}" presName="accent_1" presStyleCnt="0"/>
      <dgm:spPr/>
    </dgm:pt>
    <dgm:pt modelId="{3F6D4A8D-9AE1-274B-83C0-5134F90457C8}" type="pres">
      <dgm:prSet presAssocID="{0200ADE3-284B-3447-925E-20E2E2781306}" presName="accentRepeatNode" presStyleLbl="solidFgAcc1" presStyleIdx="0" presStyleCnt="7"/>
      <dgm:spPr>
        <a:solidFill>
          <a:schemeClr val="tx1"/>
        </a:solidFill>
      </dgm:spPr>
    </dgm:pt>
    <dgm:pt modelId="{E2EA1E36-C7B2-8848-B715-D569AD0E786B}" type="pres">
      <dgm:prSet presAssocID="{C086D471-D2B4-D340-B1DA-D0D2493B64E9}" presName="text_2" presStyleLbl="node1" presStyleIdx="1" presStyleCnt="7">
        <dgm:presLayoutVars>
          <dgm:bulletEnabled val="1"/>
        </dgm:presLayoutVars>
      </dgm:prSet>
      <dgm:spPr/>
    </dgm:pt>
    <dgm:pt modelId="{B0C6D402-9C51-BA45-A522-3A1DF31CD9FF}" type="pres">
      <dgm:prSet presAssocID="{C086D471-D2B4-D340-B1DA-D0D2493B64E9}" presName="accent_2" presStyleCnt="0"/>
      <dgm:spPr/>
    </dgm:pt>
    <dgm:pt modelId="{9420F19B-6A7B-1440-B111-ACC528AF527F}" type="pres">
      <dgm:prSet presAssocID="{C086D471-D2B4-D340-B1DA-D0D2493B64E9}" presName="accentRepeatNode" presStyleLbl="solidFgAcc1" presStyleIdx="1" presStyleCnt="7"/>
      <dgm:spPr>
        <a:solidFill>
          <a:schemeClr val="tx1"/>
        </a:solidFill>
      </dgm:spPr>
    </dgm:pt>
    <dgm:pt modelId="{A005FC4A-CD07-AF48-8A1F-D4A70ED8FD61}" type="pres">
      <dgm:prSet presAssocID="{BDCE5A8E-D53C-0F45-9422-935A2E276BEE}" presName="text_3" presStyleLbl="node1" presStyleIdx="2" presStyleCnt="7">
        <dgm:presLayoutVars>
          <dgm:bulletEnabled val="1"/>
        </dgm:presLayoutVars>
      </dgm:prSet>
      <dgm:spPr/>
    </dgm:pt>
    <dgm:pt modelId="{E1A0654F-BC6C-6344-8B1E-BB6057BC05F1}" type="pres">
      <dgm:prSet presAssocID="{BDCE5A8E-D53C-0F45-9422-935A2E276BEE}" presName="accent_3" presStyleCnt="0"/>
      <dgm:spPr/>
    </dgm:pt>
    <dgm:pt modelId="{76BA6E6C-DA08-F64D-B35C-25477768E5F9}" type="pres">
      <dgm:prSet presAssocID="{BDCE5A8E-D53C-0F45-9422-935A2E276BEE}" presName="accentRepeatNode" presStyleLbl="solidFgAcc1" presStyleIdx="2" presStyleCnt="7"/>
      <dgm:spPr>
        <a:solidFill>
          <a:schemeClr val="tx1"/>
        </a:solidFill>
      </dgm:spPr>
    </dgm:pt>
    <dgm:pt modelId="{56E1FF0B-861D-D94F-8F38-FBBBEBCD1D10}" type="pres">
      <dgm:prSet presAssocID="{4E3E2D89-94C0-9042-84BA-8C91FC9FBADD}" presName="text_4" presStyleLbl="node1" presStyleIdx="3" presStyleCnt="7">
        <dgm:presLayoutVars>
          <dgm:bulletEnabled val="1"/>
        </dgm:presLayoutVars>
      </dgm:prSet>
      <dgm:spPr/>
    </dgm:pt>
    <dgm:pt modelId="{F8AE4210-BEE7-D045-AD63-3D7D4DD071A1}" type="pres">
      <dgm:prSet presAssocID="{4E3E2D89-94C0-9042-84BA-8C91FC9FBADD}" presName="accent_4" presStyleCnt="0"/>
      <dgm:spPr/>
    </dgm:pt>
    <dgm:pt modelId="{B8A522E1-D6D2-ED4A-8EF8-86895D5FF5EF}" type="pres">
      <dgm:prSet presAssocID="{4E3E2D89-94C0-9042-84BA-8C91FC9FBADD}" presName="accentRepeatNode" presStyleLbl="solidFgAcc1" presStyleIdx="3" presStyleCnt="7"/>
      <dgm:spPr>
        <a:solidFill>
          <a:schemeClr val="tx1"/>
        </a:solidFill>
      </dgm:spPr>
    </dgm:pt>
    <dgm:pt modelId="{32B91823-A7CF-4847-82F8-129D2AA37B1F}" type="pres">
      <dgm:prSet presAssocID="{449B940C-2218-FE4A-BAE8-C5CCBAC11CFE}" presName="text_5" presStyleLbl="node1" presStyleIdx="4" presStyleCnt="7">
        <dgm:presLayoutVars>
          <dgm:bulletEnabled val="1"/>
        </dgm:presLayoutVars>
      </dgm:prSet>
      <dgm:spPr/>
    </dgm:pt>
    <dgm:pt modelId="{0FFE002B-948F-A040-8919-F00487D64134}" type="pres">
      <dgm:prSet presAssocID="{449B940C-2218-FE4A-BAE8-C5CCBAC11CFE}" presName="accent_5" presStyleCnt="0"/>
      <dgm:spPr/>
    </dgm:pt>
    <dgm:pt modelId="{9CB70FF8-63A5-3044-8DFB-667A11431665}" type="pres">
      <dgm:prSet presAssocID="{449B940C-2218-FE4A-BAE8-C5CCBAC11CFE}" presName="accentRepeatNode" presStyleLbl="solidFgAcc1" presStyleIdx="4" presStyleCnt="7"/>
      <dgm:spPr>
        <a:solidFill>
          <a:schemeClr val="tx1"/>
        </a:solidFill>
      </dgm:spPr>
    </dgm:pt>
    <dgm:pt modelId="{A186F144-A66A-D949-9D37-6E057B1E9C72}" type="pres">
      <dgm:prSet presAssocID="{C81ECC01-90DB-EF41-BBC2-8946469E6696}" presName="text_6" presStyleLbl="node1" presStyleIdx="5" presStyleCnt="7">
        <dgm:presLayoutVars>
          <dgm:bulletEnabled val="1"/>
        </dgm:presLayoutVars>
      </dgm:prSet>
      <dgm:spPr/>
    </dgm:pt>
    <dgm:pt modelId="{A5086EDB-79CA-354E-8D6B-E890B6BE8D30}" type="pres">
      <dgm:prSet presAssocID="{C81ECC01-90DB-EF41-BBC2-8946469E6696}" presName="accent_6" presStyleCnt="0"/>
      <dgm:spPr/>
    </dgm:pt>
    <dgm:pt modelId="{6D23E375-92E4-2F4B-8769-716F31B3EC34}" type="pres">
      <dgm:prSet presAssocID="{C81ECC01-90DB-EF41-BBC2-8946469E6696}" presName="accentRepeatNode" presStyleLbl="solidFgAcc1" presStyleIdx="5" presStyleCnt="7"/>
      <dgm:spPr>
        <a:solidFill>
          <a:schemeClr val="tx1"/>
        </a:solidFill>
      </dgm:spPr>
    </dgm:pt>
    <dgm:pt modelId="{5DB645F8-5D5A-3B49-B81E-921687746961}" type="pres">
      <dgm:prSet presAssocID="{8B401BAD-3DC1-6540-9C3E-D685DDB38990}" presName="text_7" presStyleLbl="node1" presStyleIdx="6" presStyleCnt="7">
        <dgm:presLayoutVars>
          <dgm:bulletEnabled val="1"/>
        </dgm:presLayoutVars>
      </dgm:prSet>
      <dgm:spPr/>
    </dgm:pt>
    <dgm:pt modelId="{3C55CEEC-0AAF-3941-A2B8-C49277927966}" type="pres">
      <dgm:prSet presAssocID="{8B401BAD-3DC1-6540-9C3E-D685DDB38990}" presName="accent_7" presStyleCnt="0"/>
      <dgm:spPr/>
    </dgm:pt>
    <dgm:pt modelId="{EEFEDD19-8F0C-A04B-BB29-F848DAE68632}" type="pres">
      <dgm:prSet presAssocID="{8B401BAD-3DC1-6540-9C3E-D685DDB38990}" presName="accentRepeatNode" presStyleLbl="solidFgAcc1" presStyleIdx="6" presStyleCnt="7"/>
      <dgm:spPr>
        <a:solidFill>
          <a:schemeClr val="tx1"/>
        </a:solidFill>
      </dgm:spPr>
    </dgm:pt>
  </dgm:ptLst>
  <dgm:cxnLst>
    <dgm:cxn modelId="{5256EB0E-2976-5747-82B1-ECDC1293DE80}" srcId="{C946EC8E-7141-5F45-9EB0-479E593BF13E}" destId="{4E3E2D89-94C0-9042-84BA-8C91FC9FBADD}" srcOrd="3" destOrd="0" parTransId="{A9F77DD6-76AD-AD4C-A513-4811A3CBA57A}" sibTransId="{63865381-962D-4944-8BE2-B601DEE6E2AA}"/>
    <dgm:cxn modelId="{0C85B016-E444-EE40-8D51-14517956DE2B}" srcId="{C946EC8E-7141-5F45-9EB0-479E593BF13E}" destId="{0200ADE3-284B-3447-925E-20E2E2781306}" srcOrd="0" destOrd="0" parTransId="{DBE14283-5AEA-4F46-A7ED-E9D3AB829BF5}" sibTransId="{354A683E-D9A5-4C42-9696-08D853D11B63}"/>
    <dgm:cxn modelId="{ABC0A217-6FC5-5E4C-B96C-C4D477FDC122}" type="presOf" srcId="{C81ECC01-90DB-EF41-BBC2-8946469E6696}" destId="{A186F144-A66A-D949-9D37-6E057B1E9C72}" srcOrd="0" destOrd="0" presId="urn:microsoft.com/office/officeart/2008/layout/VerticalCurvedList"/>
    <dgm:cxn modelId="{77A9EE1D-8677-9840-9FC2-C82512E421AB}" srcId="{C946EC8E-7141-5F45-9EB0-479E593BF13E}" destId="{BDCE5A8E-D53C-0F45-9422-935A2E276BEE}" srcOrd="2" destOrd="0" parTransId="{90FDD59E-A47F-D24C-A321-187AEBB4BA95}" sibTransId="{66DFA7AA-7B74-0B4C-938E-3E61E39BC303}"/>
    <dgm:cxn modelId="{214D0523-AE5E-0448-A870-38606D8A4C4B}" type="presOf" srcId="{C946EC8E-7141-5F45-9EB0-479E593BF13E}" destId="{16AF5EEF-1F05-7E43-813A-CC32F71F1A6C}" srcOrd="0" destOrd="0" presId="urn:microsoft.com/office/officeart/2008/layout/VerticalCurvedList"/>
    <dgm:cxn modelId="{A359B02A-1962-974F-A13C-00087FE31B2F}" srcId="{C946EC8E-7141-5F45-9EB0-479E593BF13E}" destId="{C81ECC01-90DB-EF41-BBC2-8946469E6696}" srcOrd="5" destOrd="0" parTransId="{E0E2C0CC-D8DA-DD4F-A79A-460D03B22333}" sibTransId="{26D7CB5A-6064-2148-9923-B71664A55C3D}"/>
    <dgm:cxn modelId="{6DC56D2E-7E1B-E94B-A050-D83BFE744FF4}" srcId="{C946EC8E-7141-5F45-9EB0-479E593BF13E}" destId="{449B940C-2218-FE4A-BAE8-C5CCBAC11CFE}" srcOrd="4" destOrd="0" parTransId="{3D7F4DC2-D89B-AC4D-B9E3-3A8F5CF4F38C}" sibTransId="{8D758818-C464-2B4C-A536-4962944BA855}"/>
    <dgm:cxn modelId="{CB0E0D30-C432-B440-A396-0CAF07AD945C}" type="presOf" srcId="{449B940C-2218-FE4A-BAE8-C5CCBAC11CFE}" destId="{32B91823-A7CF-4847-82F8-129D2AA37B1F}" srcOrd="0" destOrd="0" presId="urn:microsoft.com/office/officeart/2008/layout/VerticalCurvedList"/>
    <dgm:cxn modelId="{EDC39A34-CA48-694A-AAD4-BA1CDC89AC80}" type="presOf" srcId="{4E3E2D89-94C0-9042-84BA-8C91FC9FBADD}" destId="{56E1FF0B-861D-D94F-8F38-FBBBEBCD1D10}" srcOrd="0" destOrd="0" presId="urn:microsoft.com/office/officeart/2008/layout/VerticalCurvedList"/>
    <dgm:cxn modelId="{0BF4D03D-628E-1A45-A3E0-220607EF8105}" srcId="{C946EC8E-7141-5F45-9EB0-479E593BF13E}" destId="{C086D471-D2B4-D340-B1DA-D0D2493B64E9}" srcOrd="1" destOrd="0" parTransId="{C12ED46A-2783-334C-AB87-3D268E6AA763}" sibTransId="{81AA1387-438F-4D41-9C32-8B05BAD6E9B4}"/>
    <dgm:cxn modelId="{208E863E-0E66-7441-88EB-37CCD94E1F7C}" type="presOf" srcId="{BDCE5A8E-D53C-0F45-9422-935A2E276BEE}" destId="{A005FC4A-CD07-AF48-8A1F-D4A70ED8FD61}" srcOrd="0" destOrd="0" presId="urn:microsoft.com/office/officeart/2008/layout/VerticalCurvedList"/>
    <dgm:cxn modelId="{741C0361-1FD7-4B47-8729-AB3537BE8C76}" type="presOf" srcId="{0200ADE3-284B-3447-925E-20E2E2781306}" destId="{08055874-952F-EA4B-A7EA-82B1E3512F60}" srcOrd="0" destOrd="0" presId="urn:microsoft.com/office/officeart/2008/layout/VerticalCurvedList"/>
    <dgm:cxn modelId="{453412A0-4981-3C4B-A915-07E91C9FC2FD}" srcId="{C946EC8E-7141-5F45-9EB0-479E593BF13E}" destId="{8B401BAD-3DC1-6540-9C3E-D685DDB38990}" srcOrd="6" destOrd="0" parTransId="{91562F24-403A-D340-AC50-80DCFD14729C}" sibTransId="{5ABA6A77-F42D-7145-A2B1-67C1ADC674A2}"/>
    <dgm:cxn modelId="{50F5FEB7-FE06-8043-AF2B-9E31FDF73A2F}" type="presOf" srcId="{8B401BAD-3DC1-6540-9C3E-D685DDB38990}" destId="{5DB645F8-5D5A-3B49-B81E-921687746961}" srcOrd="0" destOrd="0" presId="urn:microsoft.com/office/officeart/2008/layout/VerticalCurvedList"/>
    <dgm:cxn modelId="{9A9036B8-F52E-944E-B545-342DC93150A1}" type="presOf" srcId="{354A683E-D9A5-4C42-9696-08D853D11B63}" destId="{FBA74F57-1EFD-AB49-A915-E84564474A3B}" srcOrd="0" destOrd="0" presId="urn:microsoft.com/office/officeart/2008/layout/VerticalCurvedList"/>
    <dgm:cxn modelId="{775F2FBE-7CAA-554F-82D1-3A6ADDB0963A}" type="presOf" srcId="{C086D471-D2B4-D340-B1DA-D0D2493B64E9}" destId="{E2EA1E36-C7B2-8848-B715-D569AD0E786B}" srcOrd="0" destOrd="0" presId="urn:microsoft.com/office/officeart/2008/layout/VerticalCurvedList"/>
    <dgm:cxn modelId="{425AE26B-4BBA-9F4B-8B17-C6779838CA46}" type="presParOf" srcId="{16AF5EEF-1F05-7E43-813A-CC32F71F1A6C}" destId="{23A022A1-4B11-2648-A284-9779EDBB3D76}" srcOrd="0" destOrd="0" presId="urn:microsoft.com/office/officeart/2008/layout/VerticalCurvedList"/>
    <dgm:cxn modelId="{5E7BF128-09CC-8440-8C86-C732587DF1BF}" type="presParOf" srcId="{23A022A1-4B11-2648-A284-9779EDBB3D76}" destId="{AA162D8F-699A-9543-B7A1-DF426FB97D4F}" srcOrd="0" destOrd="0" presId="urn:microsoft.com/office/officeart/2008/layout/VerticalCurvedList"/>
    <dgm:cxn modelId="{8262A0B4-C0E9-DE43-8954-B4CDDE433E89}" type="presParOf" srcId="{AA162D8F-699A-9543-B7A1-DF426FB97D4F}" destId="{FD870283-96AD-7046-9314-C3B62FEE2C21}" srcOrd="0" destOrd="0" presId="urn:microsoft.com/office/officeart/2008/layout/VerticalCurvedList"/>
    <dgm:cxn modelId="{41D19079-6529-5647-804E-55E09B9E0A84}" type="presParOf" srcId="{AA162D8F-699A-9543-B7A1-DF426FB97D4F}" destId="{FBA74F57-1EFD-AB49-A915-E84564474A3B}" srcOrd="1" destOrd="0" presId="urn:microsoft.com/office/officeart/2008/layout/VerticalCurvedList"/>
    <dgm:cxn modelId="{94459C0D-EAAF-324B-B238-9BADD5096548}" type="presParOf" srcId="{AA162D8F-699A-9543-B7A1-DF426FB97D4F}" destId="{24E0A01B-6C83-E348-8F29-52D559BA29D8}" srcOrd="2" destOrd="0" presId="urn:microsoft.com/office/officeart/2008/layout/VerticalCurvedList"/>
    <dgm:cxn modelId="{AAC4FBFE-DE48-0D43-91DC-37BD59D47A2C}" type="presParOf" srcId="{AA162D8F-699A-9543-B7A1-DF426FB97D4F}" destId="{08768CB9-2C0B-2342-9751-6C09790ECFDC}" srcOrd="3" destOrd="0" presId="urn:microsoft.com/office/officeart/2008/layout/VerticalCurvedList"/>
    <dgm:cxn modelId="{D555233A-EB5D-4246-AB58-C1C594B152D7}" type="presParOf" srcId="{23A022A1-4B11-2648-A284-9779EDBB3D76}" destId="{08055874-952F-EA4B-A7EA-82B1E3512F60}" srcOrd="1" destOrd="0" presId="urn:microsoft.com/office/officeart/2008/layout/VerticalCurvedList"/>
    <dgm:cxn modelId="{5D1268E0-BB36-F54F-8D6F-708A3C7B240A}" type="presParOf" srcId="{23A022A1-4B11-2648-A284-9779EDBB3D76}" destId="{6205998B-AE56-574B-B534-4F680238566F}" srcOrd="2" destOrd="0" presId="urn:microsoft.com/office/officeart/2008/layout/VerticalCurvedList"/>
    <dgm:cxn modelId="{D0E5ADD6-6DAF-5243-A262-86244650F325}" type="presParOf" srcId="{6205998B-AE56-574B-B534-4F680238566F}" destId="{3F6D4A8D-9AE1-274B-83C0-5134F90457C8}" srcOrd="0" destOrd="0" presId="urn:microsoft.com/office/officeart/2008/layout/VerticalCurvedList"/>
    <dgm:cxn modelId="{AFD1FEC6-3FE7-A447-BA16-060814FD7719}" type="presParOf" srcId="{23A022A1-4B11-2648-A284-9779EDBB3D76}" destId="{E2EA1E36-C7B2-8848-B715-D569AD0E786B}" srcOrd="3" destOrd="0" presId="urn:microsoft.com/office/officeart/2008/layout/VerticalCurvedList"/>
    <dgm:cxn modelId="{344E4AC3-06BF-5B4C-8F3A-9BE24419E4F3}" type="presParOf" srcId="{23A022A1-4B11-2648-A284-9779EDBB3D76}" destId="{B0C6D402-9C51-BA45-A522-3A1DF31CD9FF}" srcOrd="4" destOrd="0" presId="urn:microsoft.com/office/officeart/2008/layout/VerticalCurvedList"/>
    <dgm:cxn modelId="{457497BA-FEA0-DF44-A692-6A5868B8FE47}" type="presParOf" srcId="{B0C6D402-9C51-BA45-A522-3A1DF31CD9FF}" destId="{9420F19B-6A7B-1440-B111-ACC528AF527F}" srcOrd="0" destOrd="0" presId="urn:microsoft.com/office/officeart/2008/layout/VerticalCurvedList"/>
    <dgm:cxn modelId="{D979ACDC-60CE-BB4F-8C09-6A6A22C32C00}" type="presParOf" srcId="{23A022A1-4B11-2648-A284-9779EDBB3D76}" destId="{A005FC4A-CD07-AF48-8A1F-D4A70ED8FD61}" srcOrd="5" destOrd="0" presId="urn:microsoft.com/office/officeart/2008/layout/VerticalCurvedList"/>
    <dgm:cxn modelId="{2ED25CD3-4F43-294C-B111-1593EDBE35D3}" type="presParOf" srcId="{23A022A1-4B11-2648-A284-9779EDBB3D76}" destId="{E1A0654F-BC6C-6344-8B1E-BB6057BC05F1}" srcOrd="6" destOrd="0" presId="urn:microsoft.com/office/officeart/2008/layout/VerticalCurvedList"/>
    <dgm:cxn modelId="{E38B0EF8-8FE6-884B-AEE8-35E2E96FB777}" type="presParOf" srcId="{E1A0654F-BC6C-6344-8B1E-BB6057BC05F1}" destId="{76BA6E6C-DA08-F64D-B35C-25477768E5F9}" srcOrd="0" destOrd="0" presId="urn:microsoft.com/office/officeart/2008/layout/VerticalCurvedList"/>
    <dgm:cxn modelId="{2CC978CD-FD39-EA48-B036-AF7797AC50D9}" type="presParOf" srcId="{23A022A1-4B11-2648-A284-9779EDBB3D76}" destId="{56E1FF0B-861D-D94F-8F38-FBBBEBCD1D10}" srcOrd="7" destOrd="0" presId="urn:microsoft.com/office/officeart/2008/layout/VerticalCurvedList"/>
    <dgm:cxn modelId="{83A5A942-2E9E-9044-A802-C2FA8D11667F}" type="presParOf" srcId="{23A022A1-4B11-2648-A284-9779EDBB3D76}" destId="{F8AE4210-BEE7-D045-AD63-3D7D4DD071A1}" srcOrd="8" destOrd="0" presId="urn:microsoft.com/office/officeart/2008/layout/VerticalCurvedList"/>
    <dgm:cxn modelId="{F2E805AE-5234-1C46-A375-F349D7EEA54D}" type="presParOf" srcId="{F8AE4210-BEE7-D045-AD63-3D7D4DD071A1}" destId="{B8A522E1-D6D2-ED4A-8EF8-86895D5FF5EF}" srcOrd="0" destOrd="0" presId="urn:microsoft.com/office/officeart/2008/layout/VerticalCurvedList"/>
    <dgm:cxn modelId="{090EB5DA-04B1-C444-9F70-6964DE397502}" type="presParOf" srcId="{23A022A1-4B11-2648-A284-9779EDBB3D76}" destId="{32B91823-A7CF-4847-82F8-129D2AA37B1F}" srcOrd="9" destOrd="0" presId="urn:microsoft.com/office/officeart/2008/layout/VerticalCurvedList"/>
    <dgm:cxn modelId="{25648F1A-2E18-1C47-B7EC-6672D0EA4E34}" type="presParOf" srcId="{23A022A1-4B11-2648-A284-9779EDBB3D76}" destId="{0FFE002B-948F-A040-8919-F00487D64134}" srcOrd="10" destOrd="0" presId="urn:microsoft.com/office/officeart/2008/layout/VerticalCurvedList"/>
    <dgm:cxn modelId="{EE9AA54B-AF35-CF4D-B50C-5B13BC04A0AC}" type="presParOf" srcId="{0FFE002B-948F-A040-8919-F00487D64134}" destId="{9CB70FF8-63A5-3044-8DFB-667A11431665}" srcOrd="0" destOrd="0" presId="urn:microsoft.com/office/officeart/2008/layout/VerticalCurvedList"/>
    <dgm:cxn modelId="{B894A1AA-5775-1F4A-920E-B34FB067456D}" type="presParOf" srcId="{23A022A1-4B11-2648-A284-9779EDBB3D76}" destId="{A186F144-A66A-D949-9D37-6E057B1E9C72}" srcOrd="11" destOrd="0" presId="urn:microsoft.com/office/officeart/2008/layout/VerticalCurvedList"/>
    <dgm:cxn modelId="{DA83F436-12A1-1947-A239-04281B939202}" type="presParOf" srcId="{23A022A1-4B11-2648-A284-9779EDBB3D76}" destId="{A5086EDB-79CA-354E-8D6B-E890B6BE8D30}" srcOrd="12" destOrd="0" presId="urn:microsoft.com/office/officeart/2008/layout/VerticalCurvedList"/>
    <dgm:cxn modelId="{DD27F873-1C71-F747-84CD-0E35BD14875A}" type="presParOf" srcId="{A5086EDB-79CA-354E-8D6B-E890B6BE8D30}" destId="{6D23E375-92E4-2F4B-8769-716F31B3EC34}" srcOrd="0" destOrd="0" presId="urn:microsoft.com/office/officeart/2008/layout/VerticalCurvedList"/>
    <dgm:cxn modelId="{CF897C5A-4A44-C34E-AFED-0CEECE65F8FE}" type="presParOf" srcId="{23A022A1-4B11-2648-A284-9779EDBB3D76}" destId="{5DB645F8-5D5A-3B49-B81E-921687746961}" srcOrd="13" destOrd="0" presId="urn:microsoft.com/office/officeart/2008/layout/VerticalCurvedList"/>
    <dgm:cxn modelId="{D215A871-717A-3E41-9FCB-81C4D2C5B8A6}" type="presParOf" srcId="{23A022A1-4B11-2648-A284-9779EDBB3D76}" destId="{3C55CEEC-0AAF-3941-A2B8-C49277927966}" srcOrd="14" destOrd="0" presId="urn:microsoft.com/office/officeart/2008/layout/VerticalCurvedList"/>
    <dgm:cxn modelId="{8418C6E9-08DE-BE4D-AF4F-5B88ECFAEF08}" type="presParOf" srcId="{3C55CEEC-0AAF-3941-A2B8-C49277927966}" destId="{EEFEDD19-8F0C-A04B-BB29-F848DAE68632}" srcOrd="0" destOrd="0" presId="urn:microsoft.com/office/officeart/2008/layout/VerticalCurvedList"/>
  </dgm:cxnLst>
  <dgm:bg/>
  <dgm:whole>
    <a:ln>
      <a:noFill/>
    </a:ln>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74F57-1EFD-AB49-A915-E84564474A3B}">
      <dsp:nvSpPr>
        <dsp:cNvPr id="0" name=""/>
        <dsp:cNvSpPr/>
      </dsp:nvSpPr>
      <dsp:spPr>
        <a:xfrm>
          <a:off x="-5078452" y="-778307"/>
          <a:ext cx="6050266" cy="6050266"/>
        </a:xfrm>
        <a:prstGeom prst="blockArc">
          <a:avLst>
            <a:gd name="adj1" fmla="val 18900000"/>
            <a:gd name="adj2" fmla="val 2700000"/>
            <a:gd name="adj3" fmla="val 357"/>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8055874-952F-EA4B-A7EA-82B1E3512F60}">
      <dsp:nvSpPr>
        <dsp:cNvPr id="0" name=""/>
        <dsp:cNvSpPr/>
      </dsp:nvSpPr>
      <dsp:spPr>
        <a:xfrm>
          <a:off x="315229" y="204281"/>
          <a:ext cx="3705167" cy="408383"/>
        </a:xfrm>
        <a:prstGeom prst="rect">
          <a:avLst/>
        </a:prstGeom>
        <a:solidFill>
          <a:srgbClr val="009CE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Performance</a:t>
          </a:r>
        </a:p>
      </dsp:txBody>
      <dsp:txXfrm>
        <a:off x="315229" y="204281"/>
        <a:ext cx="3705167" cy="408383"/>
      </dsp:txXfrm>
    </dsp:sp>
    <dsp:sp modelId="{3F6D4A8D-9AE1-274B-83C0-5134F90457C8}">
      <dsp:nvSpPr>
        <dsp:cNvPr id="0" name=""/>
        <dsp:cNvSpPr/>
      </dsp:nvSpPr>
      <dsp:spPr>
        <a:xfrm>
          <a:off x="59990" y="153233"/>
          <a:ext cx="510478" cy="510478"/>
        </a:xfrm>
        <a:prstGeom prst="ellipse">
          <a:avLst/>
        </a:prstGeom>
        <a:solidFill>
          <a:schemeClr val="tx1"/>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2EA1E36-C7B2-8848-B715-D569AD0E786B}">
      <dsp:nvSpPr>
        <dsp:cNvPr id="0" name=""/>
        <dsp:cNvSpPr/>
      </dsp:nvSpPr>
      <dsp:spPr>
        <a:xfrm>
          <a:off x="685057" y="817215"/>
          <a:ext cx="3335339" cy="408383"/>
        </a:xfrm>
        <a:prstGeom prst="rect">
          <a:avLst/>
        </a:prstGeom>
        <a:solidFill>
          <a:srgbClr val="009CE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Availability</a:t>
          </a:r>
        </a:p>
      </dsp:txBody>
      <dsp:txXfrm>
        <a:off x="685057" y="817215"/>
        <a:ext cx="3335339" cy="408383"/>
      </dsp:txXfrm>
    </dsp:sp>
    <dsp:sp modelId="{9420F19B-6A7B-1440-B111-ACC528AF527F}">
      <dsp:nvSpPr>
        <dsp:cNvPr id="0" name=""/>
        <dsp:cNvSpPr/>
      </dsp:nvSpPr>
      <dsp:spPr>
        <a:xfrm>
          <a:off x="429817" y="766167"/>
          <a:ext cx="510478" cy="510478"/>
        </a:xfrm>
        <a:prstGeom prst="ellipse">
          <a:avLst/>
        </a:prstGeom>
        <a:solidFill>
          <a:schemeClr val="tx1"/>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005FC4A-CD07-AF48-8A1F-D4A70ED8FD61}">
      <dsp:nvSpPr>
        <dsp:cNvPr id="0" name=""/>
        <dsp:cNvSpPr/>
      </dsp:nvSpPr>
      <dsp:spPr>
        <a:xfrm>
          <a:off x="887720" y="1429700"/>
          <a:ext cx="3132676" cy="408383"/>
        </a:xfrm>
        <a:prstGeom prst="rect">
          <a:avLst/>
        </a:prstGeom>
        <a:solidFill>
          <a:srgbClr val="009CE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Networking</a:t>
          </a:r>
        </a:p>
      </dsp:txBody>
      <dsp:txXfrm>
        <a:off x="887720" y="1429700"/>
        <a:ext cx="3132676" cy="408383"/>
      </dsp:txXfrm>
    </dsp:sp>
    <dsp:sp modelId="{76BA6E6C-DA08-F64D-B35C-25477768E5F9}">
      <dsp:nvSpPr>
        <dsp:cNvPr id="0" name=""/>
        <dsp:cNvSpPr/>
      </dsp:nvSpPr>
      <dsp:spPr>
        <a:xfrm>
          <a:off x="632481" y="1378652"/>
          <a:ext cx="510478" cy="510478"/>
        </a:xfrm>
        <a:prstGeom prst="ellipse">
          <a:avLst/>
        </a:prstGeom>
        <a:solidFill>
          <a:schemeClr val="tx1"/>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6E1FF0B-861D-D94F-8F38-FBBBEBCD1D10}">
      <dsp:nvSpPr>
        <dsp:cNvPr id="0" name=""/>
        <dsp:cNvSpPr/>
      </dsp:nvSpPr>
      <dsp:spPr>
        <a:xfrm>
          <a:off x="952429" y="2042633"/>
          <a:ext cx="3067967" cy="408383"/>
        </a:xfrm>
        <a:prstGeom prst="rect">
          <a:avLst/>
        </a:prstGeom>
        <a:solidFill>
          <a:srgbClr val="009CE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Monitoring</a:t>
          </a:r>
        </a:p>
      </dsp:txBody>
      <dsp:txXfrm>
        <a:off x="952429" y="2042633"/>
        <a:ext cx="3067967" cy="408383"/>
      </dsp:txXfrm>
    </dsp:sp>
    <dsp:sp modelId="{B8A522E1-D6D2-ED4A-8EF8-86895D5FF5EF}">
      <dsp:nvSpPr>
        <dsp:cNvPr id="0" name=""/>
        <dsp:cNvSpPr/>
      </dsp:nvSpPr>
      <dsp:spPr>
        <a:xfrm>
          <a:off x="697189" y="1991586"/>
          <a:ext cx="510478" cy="510478"/>
        </a:xfrm>
        <a:prstGeom prst="ellipse">
          <a:avLst/>
        </a:prstGeom>
        <a:solidFill>
          <a:schemeClr val="tx1"/>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B91823-A7CF-4847-82F8-129D2AA37B1F}">
      <dsp:nvSpPr>
        <dsp:cNvPr id="0" name=""/>
        <dsp:cNvSpPr/>
      </dsp:nvSpPr>
      <dsp:spPr>
        <a:xfrm>
          <a:off x="887720" y="2655567"/>
          <a:ext cx="3132676" cy="408383"/>
        </a:xfrm>
        <a:prstGeom prst="rect">
          <a:avLst/>
        </a:prstGeom>
        <a:solidFill>
          <a:srgbClr val="009CE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Model Decoupling</a:t>
          </a:r>
        </a:p>
      </dsp:txBody>
      <dsp:txXfrm>
        <a:off x="887720" y="2655567"/>
        <a:ext cx="3132676" cy="408383"/>
      </dsp:txXfrm>
    </dsp:sp>
    <dsp:sp modelId="{9CB70FF8-63A5-3044-8DFB-667A11431665}">
      <dsp:nvSpPr>
        <dsp:cNvPr id="0" name=""/>
        <dsp:cNvSpPr/>
      </dsp:nvSpPr>
      <dsp:spPr>
        <a:xfrm>
          <a:off x="632481" y="2604520"/>
          <a:ext cx="510478" cy="510478"/>
        </a:xfrm>
        <a:prstGeom prst="ellipse">
          <a:avLst/>
        </a:prstGeom>
        <a:solidFill>
          <a:schemeClr val="tx1"/>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86F144-A66A-D949-9D37-6E057B1E9C72}">
      <dsp:nvSpPr>
        <dsp:cNvPr id="0" name=""/>
        <dsp:cNvSpPr/>
      </dsp:nvSpPr>
      <dsp:spPr>
        <a:xfrm>
          <a:off x="685057" y="3268052"/>
          <a:ext cx="3335339" cy="408383"/>
        </a:xfrm>
        <a:prstGeom prst="rect">
          <a:avLst/>
        </a:prstGeom>
        <a:solidFill>
          <a:srgbClr val="009CE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Cross Framework</a:t>
          </a:r>
        </a:p>
      </dsp:txBody>
      <dsp:txXfrm>
        <a:off x="685057" y="3268052"/>
        <a:ext cx="3335339" cy="408383"/>
      </dsp:txXfrm>
    </dsp:sp>
    <dsp:sp modelId="{6D23E375-92E4-2F4B-8769-716F31B3EC34}">
      <dsp:nvSpPr>
        <dsp:cNvPr id="0" name=""/>
        <dsp:cNvSpPr/>
      </dsp:nvSpPr>
      <dsp:spPr>
        <a:xfrm>
          <a:off x="429817" y="3217004"/>
          <a:ext cx="510478" cy="510478"/>
        </a:xfrm>
        <a:prstGeom prst="ellipse">
          <a:avLst/>
        </a:prstGeom>
        <a:solidFill>
          <a:schemeClr val="tx1"/>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DB645F8-5D5A-3B49-B81E-921687746961}">
      <dsp:nvSpPr>
        <dsp:cNvPr id="0" name=""/>
        <dsp:cNvSpPr/>
      </dsp:nvSpPr>
      <dsp:spPr>
        <a:xfrm>
          <a:off x="315229" y="3880986"/>
          <a:ext cx="3705167" cy="408383"/>
        </a:xfrm>
        <a:prstGeom prst="rect">
          <a:avLst/>
        </a:prstGeom>
        <a:solidFill>
          <a:srgbClr val="009CE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Cross Platform</a:t>
          </a:r>
        </a:p>
      </dsp:txBody>
      <dsp:txXfrm>
        <a:off x="315229" y="3880986"/>
        <a:ext cx="3705167" cy="408383"/>
      </dsp:txXfrm>
    </dsp:sp>
    <dsp:sp modelId="{EEFEDD19-8F0C-A04B-BB29-F848DAE68632}">
      <dsp:nvSpPr>
        <dsp:cNvPr id="0" name=""/>
        <dsp:cNvSpPr/>
      </dsp:nvSpPr>
      <dsp:spPr>
        <a:xfrm>
          <a:off x="59990" y="3829938"/>
          <a:ext cx="510478" cy="510478"/>
        </a:xfrm>
        <a:prstGeom prst="ellipse">
          <a:avLst/>
        </a:prstGeom>
        <a:solidFill>
          <a:schemeClr val="tx1"/>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B30BF1-6E9A-4B42-84B9-8E17EEDA73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8A8F008-3E19-6B41-8422-34005A547CC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6D0E698-49DE-6548-9BE9-D98199418BBB}" type="datetimeFigureOut">
              <a:rPr lang="en-US" smtClean="0"/>
              <a:t>1/24/19</a:t>
            </a:fld>
            <a:endParaRPr lang="en-US"/>
          </a:p>
        </p:txBody>
      </p:sp>
      <p:sp>
        <p:nvSpPr>
          <p:cNvPr id="4" name="Footer Placeholder 3">
            <a:extLst>
              <a:ext uri="{FF2B5EF4-FFF2-40B4-BE49-F238E27FC236}">
                <a16:creationId xmlns:a16="http://schemas.microsoft.com/office/drawing/2014/main" id="{D37031AA-0F43-3044-8EBF-C50459240BA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3CF632D-C64F-7F49-91E6-FB1999E5B8D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0147E4F-A332-AE41-88C7-19A2044B070E}" type="slidenum">
              <a:rPr lang="en-US" smtClean="0"/>
              <a:t>‹#›</a:t>
            </a:fld>
            <a:endParaRPr lang="en-US"/>
          </a:p>
        </p:txBody>
      </p:sp>
    </p:spTree>
    <p:extLst>
      <p:ext uri="{BB962C8B-B14F-4D97-AF65-F5344CB8AC3E}">
        <p14:creationId xmlns:p14="http://schemas.microsoft.com/office/powerpoint/2010/main" val="19161700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5D7A75-643E-CB49-91CE-54FE71A0118B}" type="datetimeFigureOut">
              <a:rPr lang="en-US" smtClean="0"/>
              <a:t>1/24/19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37BFB6-AF2A-7B40-8B1B-51FE26A34535}" type="slidenum">
              <a:rPr lang="en-US" smtClean="0"/>
              <a:t>‹#›</a:t>
            </a:fld>
            <a:endParaRPr lang="en-US"/>
          </a:p>
        </p:txBody>
      </p:sp>
    </p:spTree>
    <p:extLst>
      <p:ext uri="{BB962C8B-B14F-4D97-AF65-F5344CB8AC3E}">
        <p14:creationId xmlns:p14="http://schemas.microsoft.com/office/powerpoint/2010/main" val="1964231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thank you for joining us today. My name is </a:t>
            </a:r>
            <a:r>
              <a:rPr lang="en-US" b="1" dirty="0"/>
              <a:t>Vandana Kannan, </a:t>
            </a:r>
            <a:r>
              <a:rPr lang="en-US" b="0" dirty="0"/>
              <a:t>I am a Software Developer at Amazon and I work on Deep Learning frameworks &amp; tools specifically </a:t>
            </a:r>
            <a:r>
              <a:rPr lang="en-US" b="1" dirty="0"/>
              <a:t>Apache MXNet</a:t>
            </a:r>
            <a:r>
              <a:rPr lang="en-US" b="0" dirty="0"/>
              <a:t>.</a:t>
            </a:r>
            <a:endParaRPr lang="en-US" baseline="0"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1654502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 is not unique that can correctly classify every example.</a:t>
            </a:r>
          </a:p>
          <a:p>
            <a:endParaRPr lang="en-US" dirty="0"/>
          </a:p>
          <a:p>
            <a:r>
              <a:rPr lang="en-US" sz="2100" dirty="0"/>
              <a:t>The model underfits when it cannot capture the underlying relationship in the data, this is when the model is too simple model, generally has low </a:t>
            </a:r>
            <a:r>
              <a:rPr lang="en-US" sz="2100" dirty="0" err="1"/>
              <a:t>varience</a:t>
            </a:r>
            <a:r>
              <a:rPr lang="en-US" sz="2100" dirty="0"/>
              <a:t> and high bias</a:t>
            </a:r>
          </a:p>
          <a:p>
            <a:r>
              <a:rPr lang="en-US" sz="2100" dirty="0"/>
              <a:t>We </a:t>
            </a:r>
            <a:r>
              <a:rPr lang="en-US" sz="1800" dirty="0"/>
              <a:t>fix this by Adding new features, increase feature cartesian product giving a nth degree polynomial and also by reducing regularization</a:t>
            </a:r>
            <a:endParaRPr lang="en-US" dirty="0"/>
          </a:p>
          <a:p>
            <a:endParaRPr lang="en-US" dirty="0"/>
          </a:p>
          <a:p>
            <a:r>
              <a:rPr lang="en-US" b="1" dirty="0"/>
              <a:t>Overfitting: </a:t>
            </a:r>
            <a:r>
              <a:rPr lang="en-US" b="0" dirty="0"/>
              <a:t>Performs better on Training data but not evaluation data, the model has not generalized and </a:t>
            </a:r>
            <a:r>
              <a:rPr lang="en-US" sz="1200" b="0" i="0" kern="1200" dirty="0">
                <a:solidFill>
                  <a:schemeClr val="tx1"/>
                </a:solidFill>
                <a:effectLst/>
                <a:latin typeface="+mn-lt"/>
                <a:ea typeface="+mn-ea"/>
                <a:cs typeface="+mn-cs"/>
              </a:rPr>
              <a:t>is memorizing the data it has seen and is unable to generalize to unseen examples. This happens when the model is too large and </a:t>
            </a:r>
            <a:r>
              <a:rPr lang="en-US" sz="1200" b="1" i="0" kern="1200" dirty="0">
                <a:solidFill>
                  <a:schemeClr val="tx1"/>
                </a:solidFill>
                <a:effectLst/>
                <a:latin typeface="+mn-lt"/>
                <a:ea typeface="+mn-ea"/>
                <a:cs typeface="+mn-cs"/>
              </a:rPr>
              <a:t>starts capturing the noise </a:t>
            </a:r>
            <a:r>
              <a:rPr lang="en-US" sz="1200" b="0" i="0" kern="1200" dirty="0">
                <a:solidFill>
                  <a:schemeClr val="tx1"/>
                </a:solidFill>
                <a:effectLst/>
                <a:latin typeface="+mn-lt"/>
                <a:ea typeface="+mn-ea"/>
                <a:cs typeface="+mn-cs"/>
              </a:rPr>
              <a:t>in the data.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Number of parameters is large.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Model parameters can take a wide range of values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Training Dataset is small.</a:t>
            </a:r>
          </a:p>
          <a:p>
            <a:r>
              <a:rPr lang="en-US" sz="1200" b="0" i="0" kern="1200" dirty="0">
                <a:solidFill>
                  <a:schemeClr val="tx1"/>
                </a:solidFill>
                <a:effectLst/>
                <a:latin typeface="+mn-lt"/>
                <a:ea typeface="+mn-ea"/>
                <a:cs typeface="+mn-cs"/>
              </a:rPr>
              <a:t>We solve this by adding Regularization.</a:t>
            </a:r>
          </a:p>
          <a:p>
            <a:endParaRPr lang="en-US" sz="1200" b="0" i="0"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10"/>
          </p:nvPr>
        </p:nvSpPr>
        <p:spPr/>
        <p:txBody>
          <a:bodyPr/>
          <a:lstStyle/>
          <a:p>
            <a:fld id="{7837BFB6-AF2A-7B40-8B1B-51FE26A34535}" type="slidenum">
              <a:rPr lang="en-US" smtClean="0"/>
              <a:t>10</a:t>
            </a:fld>
            <a:endParaRPr lang="en-US"/>
          </a:p>
        </p:txBody>
      </p:sp>
    </p:spTree>
    <p:extLst>
      <p:ext uri="{BB962C8B-B14F-4D97-AF65-F5344CB8AC3E}">
        <p14:creationId xmlns:p14="http://schemas.microsoft.com/office/powerpoint/2010/main" val="2613559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Dropout is a type of regularization implemented by keeping a neuron active with some probability p,</a:t>
            </a:r>
          </a:p>
          <a:p>
            <a:r>
              <a:rPr lang="en-US" dirty="0"/>
              <a:t>We only update the parameters of the sampled network based on the input data.</a:t>
            </a:r>
          </a:p>
        </p:txBody>
      </p:sp>
      <p:sp>
        <p:nvSpPr>
          <p:cNvPr id="4" name="Slide Number Placeholder 3"/>
          <p:cNvSpPr>
            <a:spLocks noGrp="1"/>
          </p:cNvSpPr>
          <p:nvPr>
            <p:ph type="sldNum" sz="quarter" idx="10"/>
          </p:nvPr>
        </p:nvSpPr>
        <p:spPr/>
        <p:txBody>
          <a:bodyPr/>
          <a:lstStyle/>
          <a:p>
            <a:fld id="{7837BFB6-AF2A-7B40-8B1B-51FE26A34535}" type="slidenum">
              <a:rPr lang="en-US" smtClean="0"/>
              <a:t>11</a:t>
            </a:fld>
            <a:endParaRPr lang="en-US"/>
          </a:p>
        </p:txBody>
      </p:sp>
    </p:spTree>
    <p:extLst>
      <p:ext uri="{BB962C8B-B14F-4D97-AF65-F5344CB8AC3E}">
        <p14:creationId xmlns:p14="http://schemas.microsoft.com/office/powerpoint/2010/main" val="3236295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Now we’ll look at the internals of a neural network by starting with the most simple neural network.</a:t>
            </a:r>
          </a:p>
          <a:p>
            <a:r>
              <a:rPr lang="en-US" sz="1200" b="0" i="0" kern="1200" dirty="0">
                <a:solidFill>
                  <a:schemeClr val="tx1"/>
                </a:solidFill>
                <a:effectLst/>
                <a:latin typeface="+mn-lt"/>
                <a:ea typeface="+mn-ea"/>
                <a:cs typeface="+mn-cs"/>
              </a:rPr>
              <a:t>A single layer neural network</a:t>
            </a:r>
          </a:p>
          <a:p>
            <a:r>
              <a:rPr lang="en-US" sz="1200" b="0" i="0" kern="1200" dirty="0">
                <a:solidFill>
                  <a:schemeClr val="tx1"/>
                </a:solidFill>
                <a:effectLst/>
                <a:latin typeface="+mn-lt"/>
                <a:ea typeface="+mn-ea"/>
                <a:cs typeface="+mn-cs"/>
              </a:rPr>
              <a:t>Consists of 4 parts:</a:t>
            </a:r>
          </a:p>
          <a:p>
            <a:pPr lvl="1"/>
            <a:r>
              <a:rPr lang="en-US" sz="1200" b="0" i="0" kern="1200" dirty="0">
                <a:solidFill>
                  <a:schemeClr val="tx1"/>
                </a:solidFill>
                <a:effectLst/>
                <a:latin typeface="+mn-lt"/>
                <a:ea typeface="+mn-ea"/>
                <a:cs typeface="+mn-cs"/>
              </a:rPr>
              <a:t>Input values</a:t>
            </a:r>
          </a:p>
          <a:p>
            <a:pPr lvl="1"/>
            <a:r>
              <a:rPr lang="en-US" sz="1200" b="0" i="0" kern="1200" dirty="0">
                <a:solidFill>
                  <a:schemeClr val="tx1"/>
                </a:solidFill>
                <a:effectLst/>
                <a:latin typeface="+mn-lt"/>
                <a:ea typeface="+mn-ea"/>
                <a:cs typeface="+mn-cs"/>
              </a:rPr>
              <a:t>Weights and Bias</a:t>
            </a:r>
          </a:p>
          <a:p>
            <a:pPr lvl="1"/>
            <a:r>
              <a:rPr lang="en-US" sz="1200" b="0" i="0" kern="1200" dirty="0">
                <a:solidFill>
                  <a:schemeClr val="tx1"/>
                </a:solidFill>
                <a:effectLst/>
                <a:latin typeface="+mn-lt"/>
                <a:ea typeface="+mn-ea"/>
                <a:cs typeface="+mn-cs"/>
              </a:rPr>
              <a:t>Net sum</a:t>
            </a:r>
          </a:p>
          <a:p>
            <a:pPr lvl="1"/>
            <a:r>
              <a:rPr lang="en-US" sz="1200" b="0" i="0" kern="1200" dirty="0">
                <a:solidFill>
                  <a:schemeClr val="tx1"/>
                </a:solidFill>
                <a:effectLst/>
                <a:latin typeface="+mn-lt"/>
                <a:ea typeface="+mn-ea"/>
                <a:cs typeface="+mn-cs"/>
              </a:rPr>
              <a:t>Activation Function</a:t>
            </a:r>
          </a:p>
          <a:p>
            <a:r>
              <a:rPr lang="en-US" sz="1200" b="0" i="0" kern="1200" dirty="0">
                <a:solidFill>
                  <a:schemeClr val="tx1"/>
                </a:solidFill>
                <a:effectLst/>
                <a:latin typeface="+mn-lt"/>
                <a:ea typeface="+mn-ea"/>
                <a:cs typeface="+mn-cs"/>
              </a:rPr>
              <a:t>Steps of execution:</a:t>
            </a:r>
          </a:p>
          <a:p>
            <a:pPr lvl="1"/>
            <a:r>
              <a:rPr lang="en-US" sz="1200" b="0" i="0" kern="1200" dirty="0">
                <a:solidFill>
                  <a:schemeClr val="tx1"/>
                </a:solidFill>
                <a:effectLst/>
                <a:latin typeface="+mn-lt"/>
                <a:ea typeface="+mn-ea"/>
                <a:cs typeface="+mn-cs"/>
              </a:rPr>
              <a:t>Multiply inputs x with weights w</a:t>
            </a:r>
          </a:p>
          <a:p>
            <a:pPr lvl="1"/>
            <a:r>
              <a:rPr lang="en-US" sz="1200" b="0" i="0" kern="1200" dirty="0">
                <a:solidFill>
                  <a:schemeClr val="tx1"/>
                </a:solidFill>
                <a:effectLst/>
                <a:latin typeface="+mn-lt"/>
                <a:ea typeface="+mn-ea"/>
                <a:cs typeface="+mn-cs"/>
              </a:rPr>
              <a:t>Add all the multiplied values - weighted sum</a:t>
            </a:r>
          </a:p>
          <a:p>
            <a:pPr lvl="1"/>
            <a:r>
              <a:rPr lang="en-US" sz="1200" b="0" i="0" kern="1200" dirty="0">
                <a:solidFill>
                  <a:schemeClr val="tx1"/>
                </a:solidFill>
                <a:effectLst/>
                <a:latin typeface="+mn-lt"/>
                <a:ea typeface="+mn-ea"/>
                <a:cs typeface="+mn-cs"/>
              </a:rPr>
              <a:t>Apply unit step activation function to the weighted sum</a:t>
            </a:r>
          </a:p>
          <a:p>
            <a:pPr lvl="0"/>
            <a:r>
              <a:rPr lang="en-US" sz="1200" b="0" i="0" kern="1200" dirty="0">
                <a:solidFill>
                  <a:schemeClr val="tx1"/>
                </a:solidFill>
                <a:effectLst/>
                <a:latin typeface="+mn-lt"/>
                <a:ea typeface="+mn-ea"/>
                <a:cs typeface="+mn-cs"/>
              </a:rPr>
              <a:t>Real-world applications cant be solved with this simple NN – given that data is large, more features, more complex result.</a:t>
            </a:r>
          </a:p>
          <a:p>
            <a:endParaRPr lang="en-US" dirty="0"/>
          </a:p>
        </p:txBody>
      </p:sp>
      <p:sp>
        <p:nvSpPr>
          <p:cNvPr id="4" name="Slide Number Placeholder 3"/>
          <p:cNvSpPr>
            <a:spLocks noGrp="1"/>
          </p:cNvSpPr>
          <p:nvPr>
            <p:ph type="sldNum" sz="quarter" idx="5"/>
          </p:nvPr>
        </p:nvSpPr>
        <p:spPr/>
        <p:txBody>
          <a:bodyPr/>
          <a:lstStyle/>
          <a:p>
            <a:fld id="{7837BFB6-AF2A-7B40-8B1B-51FE26A34535}" type="slidenum">
              <a:rPr lang="en-US" smtClean="0"/>
              <a:t>12</a:t>
            </a:fld>
            <a:endParaRPr lang="en-US"/>
          </a:p>
        </p:txBody>
      </p:sp>
    </p:spTree>
    <p:extLst>
      <p:ext uri="{BB962C8B-B14F-4D97-AF65-F5344CB8AC3E}">
        <p14:creationId xmlns:p14="http://schemas.microsoft.com/office/powerpoint/2010/main" val="9693163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Therefore we have the MLP.</a:t>
            </a:r>
          </a:p>
          <a:p>
            <a:r>
              <a:rPr lang="en-US" sz="1200" b="0" kern="1200" dirty="0">
                <a:solidFill>
                  <a:schemeClr val="tx1"/>
                </a:solidFill>
                <a:effectLst/>
                <a:latin typeface="+mn-lt"/>
                <a:ea typeface="+mn-ea"/>
                <a:cs typeface="+mn-cs"/>
              </a:rPr>
              <a:t>Multiple layers transform data differently, learning features in an attempt to get a result that will answer the question at hand.</a:t>
            </a:r>
          </a:p>
          <a:p>
            <a:r>
              <a:rPr lang="en-US" sz="1200" b="0" kern="1200" dirty="0">
                <a:solidFill>
                  <a:schemeClr val="tx1"/>
                </a:solidFill>
                <a:effectLst/>
                <a:latin typeface="+mn-lt"/>
                <a:ea typeface="+mn-ea"/>
                <a:cs typeface="+mn-cs"/>
              </a:rPr>
              <a:t>At every layer, a dot product of inputs and weights is computed, followed by an activation function to pass on learnings through the network.</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seems like a good generic solution that can be applied to all applications, but that isn’t the case.</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Layers</a:t>
            </a:r>
            <a:r>
              <a:rPr lang="en-US" sz="1200" kern="1200" dirty="0">
                <a:solidFill>
                  <a:schemeClr val="tx1"/>
                </a:solidFill>
                <a:effectLst/>
                <a:latin typeface="+mn-lt"/>
                <a:ea typeface="+mn-ea"/>
                <a:cs typeface="+mn-cs"/>
              </a:rPr>
              <a:t>: Input Layer, Hidden Layer, Output Layer and more.</a:t>
            </a:r>
          </a:p>
          <a:p>
            <a:r>
              <a:rPr lang="en-US" sz="1200" b="1" kern="1200" dirty="0">
                <a:solidFill>
                  <a:schemeClr val="tx1"/>
                </a:solidFill>
                <a:effectLst/>
                <a:latin typeface="+mn-lt"/>
                <a:ea typeface="+mn-ea"/>
                <a:cs typeface="+mn-cs"/>
              </a:rPr>
              <a:t>Dense Layers</a:t>
            </a:r>
            <a:r>
              <a:rPr lang="en-US" sz="1200" kern="1200" dirty="0">
                <a:solidFill>
                  <a:schemeClr val="tx1"/>
                </a:solidFill>
                <a:effectLst/>
                <a:latin typeface="+mn-lt"/>
                <a:ea typeface="+mn-ea"/>
                <a:cs typeface="+mn-cs"/>
              </a:rPr>
              <a:t>: Fully (Densely) Connected to adjacent layers.</a:t>
            </a:r>
          </a:p>
          <a:p>
            <a:r>
              <a:rPr lang="en-US" sz="1200" kern="1200" dirty="0">
                <a:solidFill>
                  <a:schemeClr val="tx1"/>
                </a:solidFill>
                <a:effectLst/>
                <a:latin typeface="+mn-lt"/>
                <a:ea typeface="+mn-ea"/>
                <a:cs typeface="+mn-cs"/>
              </a:rPr>
              <a:t>Everything is </a:t>
            </a:r>
            <a:r>
              <a:rPr lang="en-US" sz="1200" b="1" kern="1200" dirty="0">
                <a:solidFill>
                  <a:schemeClr val="tx1"/>
                </a:solidFill>
                <a:effectLst/>
                <a:latin typeface="+mn-lt"/>
                <a:ea typeface="+mn-ea"/>
                <a:cs typeface="+mn-cs"/>
              </a:rPr>
              <a:t>dot product</a:t>
            </a:r>
            <a:r>
              <a:rPr lang="en-US" sz="1200" kern="1200" dirty="0">
                <a:solidFill>
                  <a:schemeClr val="tx1"/>
                </a:solidFill>
                <a:effectLst/>
                <a:latin typeface="+mn-lt"/>
                <a:ea typeface="+mn-ea"/>
                <a:cs typeface="+mn-cs"/>
              </a:rPr>
              <a:t> of N Dimensional Arrays (</a:t>
            </a:r>
            <a:r>
              <a:rPr lang="en-US" sz="1200" kern="1200" dirty="0" err="1">
                <a:solidFill>
                  <a:schemeClr val="tx1"/>
                </a:solidFill>
                <a:effectLst/>
                <a:latin typeface="+mn-lt"/>
                <a:ea typeface="+mn-ea"/>
                <a:cs typeface="+mn-cs"/>
              </a:rPr>
              <a:t>NDArray</a:t>
            </a:r>
            <a:r>
              <a:rPr lang="en-US" sz="1200" kern="1200" dirty="0">
                <a:solidFill>
                  <a:schemeClr val="tx1"/>
                </a:solidFill>
                <a:effectLst/>
                <a:latin typeface="+mn-lt"/>
                <a:ea typeface="+mn-ea"/>
                <a:cs typeface="+mn-cs"/>
              </a:rPr>
              <a:t>).</a:t>
            </a:r>
          </a:p>
          <a:p>
            <a:r>
              <a:rPr lang="en-US" sz="1200" b="1" kern="1200" dirty="0">
                <a:solidFill>
                  <a:schemeClr val="tx1"/>
                </a:solidFill>
                <a:effectLst/>
                <a:latin typeface="+mn-lt"/>
                <a:ea typeface="+mn-ea"/>
                <a:cs typeface="+mn-cs"/>
              </a:rPr>
              <a:t>Activation Function</a:t>
            </a:r>
            <a:r>
              <a:rPr lang="en-US" sz="1200" kern="1200" dirty="0">
                <a:solidFill>
                  <a:schemeClr val="tx1"/>
                </a:solidFill>
                <a:effectLst/>
                <a:latin typeface="+mn-lt"/>
                <a:ea typeface="+mn-ea"/>
                <a:cs typeface="+mn-cs"/>
              </a:rPr>
              <a:t>: A computation that acts as a switch to turn ON/OFF a neuron.</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837BFB6-AF2A-7B40-8B1B-51FE26A34535}" type="slidenum">
              <a:rPr lang="en-US" smtClean="0"/>
              <a:t>13</a:t>
            </a:fld>
            <a:endParaRPr lang="en-US"/>
          </a:p>
        </p:txBody>
      </p:sp>
    </p:spTree>
    <p:extLst>
      <p:ext uri="{BB962C8B-B14F-4D97-AF65-F5344CB8AC3E}">
        <p14:creationId xmlns:p14="http://schemas.microsoft.com/office/powerpoint/2010/main" val="1968092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we need to discard the input image's original shape and flatten it as a vector before we can feed it as input to the MLP's first fully connected layer. Turns out this is an important issue because we don't take advantage of the fact that pixels in the image have natural spatial correlation along the horizontal and vertical axes.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And the number of </a:t>
            </a:r>
            <a:r>
              <a:rPr lang="en-US" sz="1200" b="0" i="0" u="none" strike="noStrike" kern="1200" dirty="0" err="1">
                <a:solidFill>
                  <a:schemeClr val="tx1"/>
                </a:solidFill>
                <a:effectLst/>
                <a:latin typeface="+mn-lt"/>
                <a:ea typeface="+mn-ea"/>
                <a:cs typeface="+mn-cs"/>
              </a:rPr>
              <a:t>params</a:t>
            </a:r>
            <a:r>
              <a:rPr lang="en-US" sz="1200" b="0" i="0" u="none" strike="noStrike" kern="1200" dirty="0">
                <a:solidFill>
                  <a:schemeClr val="tx1"/>
                </a:solidFill>
                <a:effectLst/>
                <a:latin typeface="+mn-lt"/>
                <a:ea typeface="+mn-ea"/>
                <a:cs typeface="+mn-cs"/>
              </a:rPr>
              <a:t> increases because of the way data is represented.</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convolutional neural network (CNN) aims to address this problem by using a more structured weight representation. Instead of flattening the image and doing a simple matrix-matrix multiplication, it employs one or more convolutional layers that each performs a 2-D convolution on the input image.</a:t>
            </a:r>
            <a:endParaRPr lang="en-US" dirty="0"/>
          </a:p>
        </p:txBody>
      </p:sp>
      <p:sp>
        <p:nvSpPr>
          <p:cNvPr id="4" name="Slide Number Placeholder 3"/>
          <p:cNvSpPr>
            <a:spLocks noGrp="1"/>
          </p:cNvSpPr>
          <p:nvPr>
            <p:ph type="sldNum" sz="quarter" idx="5"/>
          </p:nvPr>
        </p:nvSpPr>
        <p:spPr/>
        <p:txBody>
          <a:bodyPr/>
          <a:lstStyle/>
          <a:p>
            <a:fld id="{7837BFB6-AF2A-7B40-8B1B-51FE26A34535}" type="slidenum">
              <a:rPr lang="en-US" smtClean="0"/>
              <a:t>14</a:t>
            </a:fld>
            <a:endParaRPr lang="en-US"/>
          </a:p>
        </p:txBody>
      </p:sp>
    </p:spTree>
    <p:extLst>
      <p:ext uri="{BB962C8B-B14F-4D97-AF65-F5344CB8AC3E}">
        <p14:creationId xmlns:p14="http://schemas.microsoft.com/office/powerpoint/2010/main" val="6930000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if we compare the architecture of the MLP and CNN, we can say that the CNN </a:t>
            </a:r>
            <a:r>
              <a:rPr lang="en-US" sz="1200" b="0" i="0" kern="1200" dirty="0">
                <a:solidFill>
                  <a:schemeClr val="tx1"/>
                </a:solidFill>
                <a:effectLst/>
                <a:latin typeface="+mn-lt"/>
                <a:ea typeface="+mn-ea"/>
                <a:cs typeface="+mn-cs"/>
              </a:rPr>
              <a:t>arranges its neurons in three dimensions (width, height, depth), as visualized in one of the layers. Every layer of a </a:t>
            </a:r>
            <a:r>
              <a:rPr lang="en-US" sz="1200" b="0" i="0" kern="1200" dirty="0" err="1">
                <a:solidFill>
                  <a:schemeClr val="tx1"/>
                </a:solidFill>
                <a:effectLst/>
                <a:latin typeface="+mn-lt"/>
                <a:ea typeface="+mn-ea"/>
                <a:cs typeface="+mn-cs"/>
              </a:rPr>
              <a:t>ConvNet</a:t>
            </a:r>
            <a:r>
              <a:rPr lang="en-US" sz="1200" b="0" i="0" kern="1200" dirty="0">
                <a:solidFill>
                  <a:schemeClr val="tx1"/>
                </a:solidFill>
                <a:effectLst/>
                <a:latin typeface="+mn-lt"/>
                <a:ea typeface="+mn-ea"/>
                <a:cs typeface="+mn-cs"/>
              </a:rPr>
              <a:t> transforms the 3D input volume to a 3D output volume of neuron activations. </a:t>
            </a:r>
            <a:endParaRPr lang="en-US" dirty="0"/>
          </a:p>
        </p:txBody>
      </p:sp>
      <p:sp>
        <p:nvSpPr>
          <p:cNvPr id="4" name="Slide Number Placeholder 3"/>
          <p:cNvSpPr>
            <a:spLocks noGrp="1"/>
          </p:cNvSpPr>
          <p:nvPr>
            <p:ph type="sldNum" sz="quarter" idx="5"/>
          </p:nvPr>
        </p:nvSpPr>
        <p:spPr/>
        <p:txBody>
          <a:bodyPr/>
          <a:lstStyle/>
          <a:p>
            <a:fld id="{7837BFB6-AF2A-7B40-8B1B-51FE26A34535}" type="slidenum">
              <a:rPr lang="en-US" smtClean="0"/>
              <a:t>15</a:t>
            </a:fld>
            <a:endParaRPr lang="en-US"/>
          </a:p>
        </p:txBody>
      </p:sp>
    </p:spTree>
    <p:extLst>
      <p:ext uri="{BB962C8B-B14F-4D97-AF65-F5344CB8AC3E}">
        <p14:creationId xmlns:p14="http://schemas.microsoft.com/office/powerpoint/2010/main" val="31480235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Kernel is like a filter that pass through the image and capture the features. Basically, Moving a Kernel on the image gives the </a:t>
            </a:r>
            <a:r>
              <a:rPr lang="en-US" dirty="0" err="1"/>
              <a:t>featuremap</a:t>
            </a:r>
            <a:endParaRPr lang="en-US" dirty="0"/>
          </a:p>
        </p:txBody>
      </p:sp>
      <p:sp>
        <p:nvSpPr>
          <p:cNvPr id="4" name="Slide Number Placeholder 3"/>
          <p:cNvSpPr>
            <a:spLocks noGrp="1"/>
          </p:cNvSpPr>
          <p:nvPr>
            <p:ph type="sldNum" sz="quarter" idx="5"/>
          </p:nvPr>
        </p:nvSpPr>
        <p:spPr/>
        <p:txBody>
          <a:bodyPr/>
          <a:lstStyle/>
          <a:p>
            <a:fld id="{7837BFB6-AF2A-7B40-8B1B-51FE26A34535}" type="slidenum">
              <a:rPr lang="en-US" smtClean="0"/>
              <a:t>16</a:t>
            </a:fld>
            <a:endParaRPr lang="en-US"/>
          </a:p>
        </p:txBody>
      </p:sp>
    </p:spTree>
    <p:extLst>
      <p:ext uri="{BB962C8B-B14F-4D97-AF65-F5344CB8AC3E}">
        <p14:creationId xmlns:p14="http://schemas.microsoft.com/office/powerpoint/2010/main" val="32496741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Just a bit of background on </a:t>
            </a:r>
            <a:r>
              <a:rPr lang="en-US" dirty="0" err="1"/>
              <a:t>MXNet</a:t>
            </a:r>
            <a:r>
              <a:rPr lang="en-US" dirty="0"/>
              <a:t>:</a:t>
            </a:r>
          </a:p>
          <a:p>
            <a:pPr marL="171450" indent="-171450">
              <a:buFontTx/>
              <a:buChar char="-"/>
            </a:pPr>
            <a:r>
              <a:rPr lang="en-US" dirty="0"/>
              <a:t>It is an Apache open source project. People sometimes think it is an “Amazon Project” but it is not. It is truly open source, decisions are made by the community. However, it is true that AWS is contributing a lot to the project.</a:t>
            </a:r>
          </a:p>
          <a:p>
            <a:pPr marL="171450" indent="-171450">
              <a:buFontTx/>
              <a:buChar char="-"/>
            </a:pPr>
            <a:r>
              <a:rPr lang="en-US" dirty="0"/>
              <a:t>It is a framework for building, training and using DNNs for inference. Similar to TF, </a:t>
            </a:r>
            <a:r>
              <a:rPr lang="en-US" dirty="0" err="1"/>
              <a:t>PyTorch</a:t>
            </a:r>
            <a:r>
              <a:rPr lang="en-US" dirty="0"/>
              <a:t>, etc.</a:t>
            </a:r>
          </a:p>
          <a:p>
            <a:pPr marL="171450" indent="-171450">
              <a:buFontTx/>
              <a:buChar char="-"/>
            </a:pPr>
            <a:r>
              <a:rPr lang="en-US" dirty="0"/>
              <a:t>It originated in the </a:t>
            </a:r>
            <a:r>
              <a:rPr lang="en-US" dirty="0" err="1"/>
              <a:t>adademia</a:t>
            </a:r>
            <a:r>
              <a:rPr lang="en-US" dirty="0"/>
              <a:t>, CMU and UW</a:t>
            </a:r>
          </a:p>
          <a:p>
            <a:pPr marL="171450" indent="-171450">
              <a:buFontTx/>
              <a:buChar char="-"/>
            </a:pPr>
            <a:r>
              <a:rPr lang="en-US" dirty="0"/>
              <a:t>Aws adopted </a:t>
            </a:r>
            <a:r>
              <a:rPr lang="en-US" dirty="0" err="1"/>
              <a:t>MXNet</a:t>
            </a:r>
            <a:r>
              <a:rPr lang="en-US" dirty="0"/>
              <a:t> late 2016 as “DL FW of choice), there’s a nice blog post by AWS CTO (</a:t>
            </a:r>
            <a:r>
              <a:rPr lang="en-US" dirty="0" err="1"/>
              <a:t>Vogels</a:t>
            </a:r>
            <a:r>
              <a:rPr lang="en-US" dirty="0"/>
              <a:t>) explaining more in details. A lot of it is about scalability and </a:t>
            </a:r>
            <a:r>
              <a:rPr lang="en-US" dirty="0" err="1"/>
              <a:t>MXNet</a:t>
            </a:r>
            <a:r>
              <a:rPr lang="en-US" dirty="0"/>
              <a:t> being good for production use.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19</a:t>
            </a:fld>
            <a:endParaRPr lang="en-US" dirty="0"/>
          </a:p>
        </p:txBody>
      </p:sp>
    </p:spTree>
    <p:extLst>
      <p:ext uri="{BB962C8B-B14F-4D97-AF65-F5344CB8AC3E}">
        <p14:creationId xmlns:p14="http://schemas.microsoft.com/office/powerpoint/2010/main" val="816230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said this, majority of model training happens with Python. I recommend Python for model training.</a:t>
            </a:r>
          </a:p>
          <a:p>
            <a:r>
              <a:rPr lang="en-US" dirty="0"/>
              <a:t>For inference and production deployment of models, you can choose the language binding based on your production setup, latency/memory and other technical requirements.</a:t>
            </a:r>
          </a:p>
          <a:p>
            <a:r>
              <a:rPr lang="en-US" dirty="0"/>
              <a:t>For example, Using Scala for inference is highly requested feature by large enterprise users of </a:t>
            </a:r>
            <a:r>
              <a:rPr lang="en-US" dirty="0" err="1"/>
              <a:t>MXNet</a:t>
            </a:r>
            <a:r>
              <a:rPr lang="en-US" dirty="0"/>
              <a:t> because, they usually have a JVM based software stack in production servers.</a:t>
            </a:r>
          </a:p>
          <a:p>
            <a:r>
              <a:rPr lang="en-US" dirty="0"/>
              <a:t>C++, is used for low latency requirements.</a:t>
            </a:r>
          </a:p>
          <a:p>
            <a:r>
              <a:rPr lang="en-US" dirty="0"/>
              <a:t>With these supports, </a:t>
            </a:r>
            <a:r>
              <a:rPr lang="en-US" dirty="0" err="1"/>
              <a:t>MXNet</a:t>
            </a:r>
            <a:r>
              <a:rPr lang="en-US" dirty="0"/>
              <a:t> is definitely one of the top deep learning framework with production support.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8382204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interesting and useful projects being built with and around </a:t>
            </a:r>
            <a:r>
              <a:rPr lang="en-US" dirty="0" err="1"/>
              <a:t>MXNet</a:t>
            </a:r>
            <a:r>
              <a:rPr lang="en-US" dirty="0"/>
              <a:t>.</a:t>
            </a:r>
          </a:p>
          <a:p>
            <a:r>
              <a:rPr lang="en-US" dirty="0"/>
              <a:t>These ecosystem or related projects will be useful as you become more and more power user.</a:t>
            </a:r>
          </a:p>
          <a:p>
            <a:r>
              <a:rPr lang="en-US" dirty="0"/>
              <a:t>For example, </a:t>
            </a:r>
            <a:r>
              <a:rPr lang="en-US" dirty="0" err="1"/>
              <a:t>GluonCV</a:t>
            </a:r>
            <a:r>
              <a:rPr lang="en-US" dirty="0"/>
              <a:t>, </a:t>
            </a:r>
            <a:r>
              <a:rPr lang="en-US" dirty="0" err="1"/>
              <a:t>GluonNLP</a:t>
            </a:r>
            <a:r>
              <a:rPr lang="en-US" dirty="0"/>
              <a:t> are toolkits with implementations of state of the art algorithms and you can just use it out of the box.</a:t>
            </a:r>
          </a:p>
          <a:p>
            <a:r>
              <a:rPr lang="en-US" dirty="0"/>
              <a:t>Be assured, some of these projects will be very useful as you start using deep learning in your projects </a:t>
            </a:r>
          </a:p>
          <a:p>
            <a:r>
              <a:rPr lang="en-US" dirty="0"/>
              <a:t>Model Zoo (Module, Gluon &amp; ONNX)</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959963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Today I am going to briefly introduce you to Deep Learning, </a:t>
            </a:r>
          </a:p>
          <a:p>
            <a:pPr marL="171450" indent="-171450">
              <a:buFont typeface="Arial" panose="020B0604020202020204" pitchFamily="34" charset="0"/>
              <a:buChar char="•"/>
            </a:pPr>
            <a:r>
              <a:rPr lang="en-US" dirty="0"/>
              <a:t>Deep Learning for Computer Vision</a:t>
            </a:r>
          </a:p>
          <a:p>
            <a:pPr marL="171450" indent="-171450">
              <a:buFont typeface="Arial" panose="020B0604020202020204" pitchFamily="34" charset="0"/>
              <a:buChar char="•"/>
            </a:pPr>
            <a:r>
              <a:rPr lang="en-US" dirty="0"/>
              <a:t>I will then introduce you to Apache MXNet DL framework</a:t>
            </a:r>
          </a:p>
          <a:p>
            <a:pPr marL="171450" indent="-171450">
              <a:buFont typeface="Arial" panose="020B0604020202020204" pitchFamily="34" charset="0"/>
              <a:buChar char="•"/>
            </a:pPr>
            <a:r>
              <a:rPr lang="en-US" dirty="0"/>
              <a:t>Lastly Deep Learning Inference.</a:t>
            </a:r>
          </a:p>
          <a:p>
            <a:pPr marL="171450" indent="-171450">
              <a:buFont typeface="Arial" panose="020B0604020202020204" pitchFamily="34" charset="0"/>
              <a:buChar char="•"/>
            </a:pPr>
            <a:r>
              <a:rPr lang="en-US" dirty="0"/>
              <a:t>So Lets get started</a:t>
            </a:r>
          </a:p>
        </p:txBody>
      </p:sp>
      <p:sp>
        <p:nvSpPr>
          <p:cNvPr id="4" name="Slide Number Placeholder 3"/>
          <p:cNvSpPr>
            <a:spLocks noGrp="1"/>
          </p:cNvSpPr>
          <p:nvPr>
            <p:ph type="sldNum" sz="quarter" idx="10"/>
          </p:nvPr>
        </p:nvSpPr>
        <p:spPr/>
        <p:txBody>
          <a:bodyPr/>
          <a:lstStyle/>
          <a:p>
            <a:fld id="{7837BFB6-AF2A-7B40-8B1B-51FE26A34535}" type="slidenum">
              <a:rPr lang="en-US" smtClean="0"/>
              <a:t>2</a:t>
            </a:fld>
            <a:endParaRPr lang="en-US"/>
          </a:p>
        </p:txBody>
      </p:sp>
    </p:spTree>
    <p:extLst>
      <p:ext uri="{BB962C8B-B14F-4D97-AF65-F5344CB8AC3E}">
        <p14:creationId xmlns:p14="http://schemas.microsoft.com/office/powerpoint/2010/main" val="20944891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Use customer references verbally</a:t>
            </a:r>
          </a:p>
          <a:p>
            <a:pPr marL="0" indent="0">
              <a:spcBef>
                <a:spcPts val="600"/>
              </a:spcBef>
              <a:spcAft>
                <a:spcPts val="600"/>
              </a:spcAft>
              <a:buFont typeface="Arial" panose="020B0604020202020204" pitchFamily="34" charset="0"/>
              <a:buNone/>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Customers that chose MXNet due to multi-GPU training support and high scalability.</a:t>
            </a:r>
          </a:p>
          <a:p>
            <a:pPr marL="171450" lvl="1" indent="-171450" algn="l" defTabSz="914400" rtl="0" eaLnBrk="1" latinLnBrk="0" hangingPunct="1">
              <a:spcBef>
                <a:spcPts val="600"/>
              </a:spcBef>
              <a:spcAft>
                <a:spcPts val="600"/>
              </a:spcAft>
              <a:buFont typeface="Arial" panose="020B0604020202020204" pitchFamily="34" charset="0"/>
              <a:buChar char="•"/>
            </a:pPr>
            <a:r>
              <a:rPr lang="en-US" sz="1200" kern="1200" dirty="0" err="1">
                <a:solidFill>
                  <a:schemeClr val="tx1"/>
                </a:solidFill>
                <a:latin typeface="+mn-lt"/>
                <a:ea typeface="+mn-ea"/>
                <a:cs typeface="+mn-cs"/>
              </a:rPr>
              <a:t>Curalate</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TuSimple</a:t>
            </a:r>
            <a:r>
              <a:rPr lang="en-US" sz="1200" kern="1200" dirty="0">
                <a:solidFill>
                  <a:schemeClr val="tx1"/>
                </a:solidFill>
                <a:latin typeface="+mn-lt"/>
                <a:ea typeface="+mn-ea"/>
                <a:cs typeface="+mn-cs"/>
              </a:rPr>
              <a:t>, Borealis AI, NTT Docomo</a:t>
            </a:r>
          </a:p>
          <a:p>
            <a:pPr marL="0" indent="0">
              <a:spcBef>
                <a:spcPts val="600"/>
              </a:spcBef>
              <a:spcAft>
                <a:spcPts val="600"/>
              </a:spcAft>
              <a:buFont typeface="Arial" panose="020B0604020202020204" pitchFamily="34" charset="0"/>
              <a:buNone/>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Designed to be easily wrapped by other languages</a:t>
            </a:r>
          </a:p>
          <a:p>
            <a:pPr marL="171450" lvl="1" indent="-171450" algn="l" defTabSz="914400" rtl="0" eaLnBrk="1" latinLnBrk="0" hangingPunct="1">
              <a:spcBef>
                <a:spcPts val="600"/>
              </a:spcBef>
              <a:spcAft>
                <a:spcPts val="600"/>
              </a:spcAft>
              <a:buFont typeface="Arial" panose="020B0604020202020204" pitchFamily="34" charset="0"/>
              <a:buChar char="•"/>
            </a:pPr>
            <a:r>
              <a:rPr lang="en-US" sz="1200" kern="1200" dirty="0">
                <a:solidFill>
                  <a:schemeClr val="tx1"/>
                </a:solidFill>
                <a:latin typeface="+mn-lt"/>
                <a:ea typeface="+mn-ea"/>
                <a:cs typeface="+mn-cs"/>
              </a:rPr>
              <a:t>Wolfram integrated </a:t>
            </a:r>
            <a:r>
              <a:rPr lang="en-US" sz="1200" kern="1200" dirty="0" err="1">
                <a:solidFill>
                  <a:schemeClr val="tx1"/>
                </a:solidFill>
                <a:latin typeface="+mn-lt"/>
                <a:ea typeface="+mn-ea"/>
                <a:cs typeface="+mn-cs"/>
              </a:rPr>
              <a:t>MXNet</a:t>
            </a:r>
            <a:r>
              <a:rPr lang="en-US" sz="1200" kern="1200" dirty="0">
                <a:solidFill>
                  <a:schemeClr val="tx1"/>
                </a:solidFill>
                <a:latin typeface="+mn-lt"/>
                <a:ea typeface="+mn-ea"/>
                <a:cs typeface="+mn-cs"/>
              </a:rPr>
              <a:t> as the backend of Mathematica for building NN</a:t>
            </a:r>
          </a:p>
          <a:p>
            <a:pPr marL="171450" lvl="1" indent="-171450" algn="l" defTabSz="914400" rtl="0" eaLnBrk="1" latinLnBrk="0" hangingPunct="1">
              <a:spcBef>
                <a:spcPts val="600"/>
              </a:spcBef>
              <a:spcAft>
                <a:spcPts val="600"/>
              </a:spcAft>
              <a:buFont typeface="Arial" panose="020B0604020202020204" pitchFamily="34" charset="0"/>
              <a:buChar char="•"/>
            </a:pPr>
            <a:r>
              <a:rPr lang="en-US" sz="1200" kern="1200" dirty="0" err="1">
                <a:solidFill>
                  <a:schemeClr val="tx1"/>
                </a:solidFill>
                <a:latin typeface="+mn-lt"/>
                <a:ea typeface="+mn-ea"/>
                <a:cs typeface="+mn-cs"/>
              </a:rPr>
              <a:t>Curalate</a:t>
            </a:r>
            <a:r>
              <a:rPr lang="en-US" sz="1200" kern="1200" dirty="0">
                <a:solidFill>
                  <a:schemeClr val="tx1"/>
                </a:solidFill>
                <a:latin typeface="+mn-lt"/>
                <a:ea typeface="+mn-ea"/>
                <a:cs typeface="+mn-cs"/>
              </a:rPr>
              <a:t> is using Scala inference API</a:t>
            </a:r>
          </a:p>
          <a:p>
            <a:pPr marL="0" indent="0">
              <a:spcBef>
                <a:spcPts val="600"/>
              </a:spcBef>
              <a:spcAft>
                <a:spcPts val="600"/>
              </a:spcAft>
              <a:buFont typeface="Arial" panose="020B0604020202020204" pitchFamily="34" charset="0"/>
              <a:buNone/>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We have an enterprise customers who is running 100+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MXNet</a:t>
            </a: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 Gluon models  in production for product recommendation across 26M+ user base</a:t>
            </a:r>
            <a:endParaRPr lang="en-US" dirty="0"/>
          </a:p>
        </p:txBody>
      </p:sp>
    </p:spTree>
    <p:extLst>
      <p:ext uri="{BB962C8B-B14F-4D97-AF65-F5344CB8AC3E}">
        <p14:creationId xmlns:p14="http://schemas.microsoft.com/office/powerpoint/2010/main" val="15435756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a:t>
            </a:r>
            <a:r>
              <a:rPr lang="en-US" dirty="0" err="1"/>
              <a:t>SageMaker</a:t>
            </a:r>
            <a:r>
              <a:rPr lang="en-US" dirty="0"/>
              <a:t>, in a nut shell?</a:t>
            </a:r>
          </a:p>
          <a:p>
            <a:r>
              <a:rPr lang="en-US" dirty="0"/>
              <a:t>It is a fully managed platform, that makes it super easy and fast to develop your models from abstract ideas up to production.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Let’s look at what this means.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23</a:t>
            </a:fld>
            <a:endParaRPr lang="en-US" dirty="0"/>
          </a:p>
        </p:txBody>
      </p:sp>
    </p:spTree>
    <p:extLst>
      <p:ext uri="{BB962C8B-B14F-4D97-AF65-F5344CB8AC3E}">
        <p14:creationId xmlns:p14="http://schemas.microsoft.com/office/powerpoint/2010/main" val="29883847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37BFB6-AF2A-7B40-8B1B-51FE26A34535}" type="slidenum">
              <a:rPr lang="en-US" smtClean="0"/>
              <a:t>26</a:t>
            </a:fld>
            <a:endParaRPr lang="en-US"/>
          </a:p>
        </p:txBody>
      </p:sp>
    </p:spTree>
    <p:extLst>
      <p:ext uri="{BB962C8B-B14F-4D97-AF65-F5344CB8AC3E}">
        <p14:creationId xmlns:p14="http://schemas.microsoft.com/office/powerpoint/2010/main" val="38874360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OK, </a:t>
            </a:r>
            <a:r>
              <a:rPr lang="en-US" b="1" dirty="0"/>
              <a:t>so hopefully by now you are convinced </a:t>
            </a:r>
            <a:r>
              <a:rPr lang="en-US" dirty="0"/>
              <a:t>that Deep Learning is awesome, and the next thing you want to do is use it in your production system.</a:t>
            </a:r>
          </a:p>
          <a:p>
            <a:endParaRPr lang="en-US" dirty="0"/>
          </a:p>
          <a:p>
            <a:r>
              <a:rPr lang="en-US" dirty="0"/>
              <a:t>So, how</a:t>
            </a:r>
            <a:r>
              <a:rPr lang="en-US" baseline="0" dirty="0"/>
              <a:t> do you actually use a deep learning model in your production environment?</a:t>
            </a:r>
          </a:p>
          <a:p>
            <a:r>
              <a:rPr lang="en-US" baseline="0" dirty="0"/>
              <a:t>Let’s start with the outcome we’re trying to achieve. In fact, it is pretty straight-forward, and is not very different than deploying any other service.</a:t>
            </a:r>
          </a:p>
          <a:p>
            <a:pPr marL="228600" indent="-228600">
              <a:buAutoNum type="arabicParenBoth"/>
            </a:pPr>
            <a:r>
              <a:rPr lang="en-US" baseline="0" dirty="0"/>
              <a:t>We have a trained model, that we want to use for inference,</a:t>
            </a:r>
          </a:p>
          <a:p>
            <a:pPr marL="228600" indent="-228600">
              <a:buAutoNum type="arabicParenBoth"/>
            </a:pPr>
            <a:r>
              <a:rPr lang="en-US" baseline="0" dirty="0"/>
              <a:t>We have a bunch of clients: mobile, desktop, </a:t>
            </a:r>
            <a:r>
              <a:rPr lang="en-US" baseline="0" dirty="0" err="1"/>
              <a:t>iot</a:t>
            </a:r>
            <a:r>
              <a:rPr lang="en-US" baseline="0" dirty="0"/>
              <a:t>, cloud – or any combination of those</a:t>
            </a:r>
          </a:p>
          <a:p>
            <a:pPr marL="228600" indent="-228600">
              <a:buAutoNum type="arabicParenBoth"/>
            </a:pPr>
            <a:r>
              <a:rPr lang="en-US" baseline="0" dirty="0"/>
              <a:t>We want to have a server of sorts, hosting a trained model, exposing an inference API, which when called runs a feed forward through the network doing the deep learning “magic” Naveen explained earlier.</a:t>
            </a:r>
          </a:p>
          <a:p>
            <a:endParaRPr lang="en-US" baseline="0" dirty="0"/>
          </a:p>
          <a:p>
            <a:r>
              <a:rPr lang="en-US" baseline="0" dirty="0"/>
              <a:t>That’s a very simple schema of model serving setup.</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27</a:t>
            </a:fld>
            <a:endParaRPr lang="en-US" dirty="0"/>
          </a:p>
        </p:txBody>
      </p:sp>
    </p:spTree>
    <p:extLst>
      <p:ext uri="{BB962C8B-B14F-4D97-AF65-F5344CB8AC3E}">
        <p14:creationId xmlns:p14="http://schemas.microsoft.com/office/powerpoint/2010/main" val="2701506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aseline="0" dirty="0"/>
              <a:t>As we saw in the previous slide, in many ways, serving deep learning models is similar to other, more traditional, serving frameworks out there, such as Apache Tomcat. And indeed in many ways, Model Serving is undifferentiated heavy lifting. That is a term we use and focus on in AWS a lot. What it means is all of the aspects that are necessary to get the job done, </a:t>
            </a:r>
            <a:r>
              <a:rPr lang="en-US" sz="1200" b="0" i="0" kern="1200" dirty="0">
                <a:solidFill>
                  <a:schemeClr val="tx1"/>
                </a:solidFill>
                <a:effectLst/>
                <a:latin typeface="Amazon Ember Regular" charset="0"/>
                <a:ea typeface="+mn-ea"/>
                <a:cs typeface="+mn-cs"/>
              </a:rPr>
              <a:t>but that are not differentiating your business, things like setting up servers, networks, etc. is all UHL. </a:t>
            </a:r>
          </a:p>
          <a:p>
            <a:endParaRPr lang="en-US" sz="1200" b="0" i="0" kern="1200" baseline="0" dirty="0">
              <a:solidFill>
                <a:schemeClr val="tx1"/>
              </a:solidFill>
              <a:effectLst/>
              <a:latin typeface="Amazon Ember Regular" charset="0"/>
              <a:ea typeface="+mn-ea"/>
              <a:cs typeface="+mn-cs"/>
            </a:endParaRPr>
          </a:p>
          <a:p>
            <a:r>
              <a:rPr lang="en-US" sz="1200" b="0" i="0" kern="1200" baseline="0" dirty="0">
                <a:solidFill>
                  <a:schemeClr val="tx1"/>
                </a:solidFill>
                <a:effectLst/>
                <a:latin typeface="Amazon Ember Regular" charset="0"/>
                <a:ea typeface="+mn-ea"/>
                <a:cs typeface="+mn-cs"/>
              </a:rPr>
              <a:t>Let’s quickly go over the main concerns Model Serving system needs to address:</a:t>
            </a:r>
          </a:p>
          <a:p>
            <a:r>
              <a:rPr lang="en-US" sz="1200" b="0" i="0" kern="1200" baseline="0" dirty="0">
                <a:solidFill>
                  <a:schemeClr val="tx1"/>
                </a:solidFill>
                <a:effectLst/>
                <a:latin typeface="Amazon Ember Regular" charset="0"/>
                <a:ea typeface="+mn-ea"/>
                <a:cs typeface="+mn-cs"/>
              </a:rPr>
              <a:t>- </a:t>
            </a:r>
            <a:r>
              <a:rPr lang="en-US" sz="1200" b="1" i="0" kern="1200" baseline="0" dirty="0">
                <a:solidFill>
                  <a:schemeClr val="tx1"/>
                </a:solidFill>
                <a:effectLst/>
                <a:latin typeface="Amazon Ember Regular" charset="0"/>
                <a:ea typeface="+mn-ea"/>
                <a:cs typeface="+mn-cs"/>
              </a:rPr>
              <a:t>Performance </a:t>
            </a:r>
            <a:r>
              <a:rPr lang="mr-IN" sz="1200" b="0" i="0" kern="1200" baseline="0" dirty="0">
                <a:solidFill>
                  <a:schemeClr val="tx1"/>
                </a:solidFill>
                <a:effectLst/>
                <a:latin typeface="Amazon Ember Regular" charset="0"/>
                <a:ea typeface="+mn-ea"/>
                <a:cs typeface="+mn-cs"/>
              </a:rPr>
              <a:t>–</a:t>
            </a:r>
            <a:r>
              <a:rPr lang="en-US" sz="1200" b="0" i="0" kern="1200" baseline="0" dirty="0">
                <a:solidFill>
                  <a:schemeClr val="tx1"/>
                </a:solidFill>
                <a:effectLst/>
                <a:latin typeface="Amazon Ember Regular" charset="0"/>
                <a:ea typeface="+mn-ea"/>
                <a:cs typeface="+mn-cs"/>
              </a:rPr>
              <a:t> this concern is about providing a scalable architecture that is able to meet target TPS, making an efficient use of the available compute resources, strike the right balance between throughput and latency. It is especially important for Deep Learning, since the computational load of running a single inference is typically significant. As a reference, a model such as ResNet-152 requires billions of FLOPs for a single forward pass.</a:t>
            </a:r>
          </a:p>
          <a:p>
            <a:pPr marL="171450" indent="-171450">
              <a:buFontTx/>
              <a:buChar char="-"/>
            </a:pPr>
            <a:r>
              <a:rPr lang="en-US" b="1" baseline="0" dirty="0"/>
              <a:t>Availability</a:t>
            </a:r>
            <a:r>
              <a:rPr lang="en-US" baseline="0" dirty="0"/>
              <a:t> </a:t>
            </a:r>
            <a:r>
              <a:rPr lang="mr-IN" baseline="0" dirty="0"/>
              <a:t>–</a:t>
            </a:r>
            <a:r>
              <a:rPr lang="en-US" baseline="0" dirty="0"/>
              <a:t> to make your application working properly all the time, you want to minimize down time, and avoid offline status when load is high, or when you are busy deploying a new model.</a:t>
            </a:r>
          </a:p>
          <a:p>
            <a:pPr marL="171450" indent="-171450">
              <a:buFontTx/>
              <a:buChar char="-"/>
            </a:pPr>
            <a:r>
              <a:rPr lang="en-US" b="1" baseline="0" dirty="0"/>
              <a:t>Networking </a:t>
            </a:r>
            <a:r>
              <a:rPr lang="mr-IN" b="0" baseline="0" dirty="0"/>
              <a:t>–</a:t>
            </a:r>
            <a:r>
              <a:rPr lang="en-US" b="0" baseline="0" dirty="0"/>
              <a:t> making your model consumable means you need to expose a network endpoint that clients can call to get predictions. This endpoint needs to support standard interfaces such as HTTP, error codes, security and more.</a:t>
            </a:r>
          </a:p>
          <a:p>
            <a:pPr marL="171450" indent="-171450">
              <a:buFontTx/>
              <a:buChar char="-"/>
            </a:pPr>
            <a:r>
              <a:rPr lang="en-US" b="1" baseline="0" dirty="0"/>
              <a:t>Monitoring</a:t>
            </a:r>
            <a:r>
              <a:rPr lang="en-US" b="0" baseline="0" dirty="0"/>
              <a:t> </a:t>
            </a:r>
            <a:r>
              <a:rPr lang="mr-IN" b="0" baseline="0" dirty="0"/>
              <a:t>–</a:t>
            </a:r>
            <a:r>
              <a:rPr lang="en-US" b="0" baseline="0" dirty="0"/>
              <a:t> having any service in production means you need the ability to look into your operational metrics in near-real time; things like resource utilization on host, inference latencies, requests and errors.</a:t>
            </a:r>
          </a:p>
          <a:p>
            <a:pPr marL="171450" indent="-171450">
              <a:buFontTx/>
              <a:buChar char="-"/>
            </a:pPr>
            <a:r>
              <a:rPr lang="en-US" b="1" baseline="0" dirty="0"/>
              <a:t>Model Decoupling</a:t>
            </a:r>
            <a:r>
              <a:rPr lang="mr-IN" b="0" baseline="0" dirty="0"/>
              <a:t>–</a:t>
            </a:r>
            <a:r>
              <a:rPr lang="en-US" b="0" baseline="0" dirty="0"/>
              <a:t> when you are serving models you want to offer a way that enables to use trained models without knowing anything about their inner working details. The model may be identifying cats in images, or doing sentiment analysis. No change should be done to the server beyond deploying a different model.</a:t>
            </a:r>
          </a:p>
          <a:p>
            <a:pPr marL="171450" indent="-171450">
              <a:buFontTx/>
              <a:buChar char="-"/>
            </a:pPr>
            <a:r>
              <a:rPr lang="en-US" b="1" baseline="0" dirty="0"/>
              <a:t>Cross Framework</a:t>
            </a:r>
            <a:r>
              <a:rPr lang="en-US" b="0" baseline="0" dirty="0"/>
              <a:t> </a:t>
            </a:r>
            <a:r>
              <a:rPr lang="mr-IN" b="0" baseline="0" dirty="0"/>
              <a:t>–</a:t>
            </a:r>
            <a:r>
              <a:rPr lang="en-US" b="0" baseline="0" dirty="0"/>
              <a:t> there are many different Neural Network frameworks: </a:t>
            </a:r>
            <a:r>
              <a:rPr lang="en-US" b="0" baseline="0" dirty="0" err="1"/>
              <a:t>MXNet</a:t>
            </a:r>
            <a:r>
              <a:rPr lang="en-US" b="0" baseline="0" dirty="0"/>
              <a:t>, </a:t>
            </a:r>
            <a:r>
              <a:rPr lang="en-US" b="0" baseline="0" dirty="0" err="1"/>
              <a:t>TensorFlow</a:t>
            </a:r>
            <a:r>
              <a:rPr lang="en-US" b="0" baseline="0" dirty="0"/>
              <a:t>, </a:t>
            </a:r>
            <a:r>
              <a:rPr lang="en-US" b="0" baseline="0" dirty="0" err="1"/>
              <a:t>PyTorch</a:t>
            </a:r>
            <a:r>
              <a:rPr lang="en-US" b="0" baseline="0" dirty="0"/>
              <a:t>, </a:t>
            </a:r>
            <a:r>
              <a:rPr lang="en-US" b="0" baseline="0" dirty="0" err="1"/>
              <a:t>Caffe</a:t>
            </a:r>
            <a:r>
              <a:rPr lang="en-US" b="0" baseline="0" dirty="0"/>
              <a:t>, and more. “Same Same, But Different” - all similar, but different in style and implementation details. We want a model server that just works, regardless of the framework used to build and train the model.</a:t>
            </a:r>
          </a:p>
          <a:p>
            <a:pPr marL="171450" indent="-171450">
              <a:buFontTx/>
              <a:buChar char="-"/>
            </a:pPr>
            <a:r>
              <a:rPr lang="en-US" b="1" baseline="0" dirty="0"/>
              <a:t>Cross Platform</a:t>
            </a:r>
            <a:r>
              <a:rPr lang="en-US" b="0" baseline="0" dirty="0"/>
              <a:t> </a:t>
            </a:r>
            <a:r>
              <a:rPr lang="mr-IN" b="0" baseline="0" dirty="0"/>
              <a:t>–</a:t>
            </a:r>
            <a:r>
              <a:rPr lang="en-US" b="0" baseline="0" dirty="0"/>
              <a:t> similar to how there are many frameworks, there are also many platforms you can run your server on. From the OS (Linux, Windows) to the actual compute processor which can be a CPU, a GPU or a TPU. </a:t>
            </a:r>
          </a:p>
          <a:p>
            <a:pPr marL="0" indent="0">
              <a:buFontTx/>
              <a:buNone/>
            </a:pPr>
            <a:endParaRPr lang="en-US" b="0" baseline="0" dirty="0"/>
          </a:p>
          <a:p>
            <a:pPr marL="0" indent="0">
              <a:buFontTx/>
              <a:buNone/>
            </a:pPr>
            <a:r>
              <a:rPr lang="en-US" b="0" baseline="0" dirty="0"/>
              <a:t>And beyond all of that, one uber-concern that is an important meta concern is </a:t>
            </a:r>
            <a:r>
              <a:rPr lang="en-US" b="1" baseline="0" dirty="0"/>
              <a:t>Ease of Use</a:t>
            </a:r>
            <a:r>
              <a:rPr lang="en-US" b="0" baseline="0" dirty="0"/>
              <a:t> </a:t>
            </a:r>
            <a:r>
              <a:rPr lang="mr-IN" b="0" baseline="0" dirty="0"/>
              <a:t>–</a:t>
            </a:r>
            <a:r>
              <a:rPr lang="en-US" b="0" baseline="0" dirty="0"/>
              <a:t> all of the concerns just mentioned needs to be addressed in a way that is easy to use, quick to learn, and just work!</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34332318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t>T</a:t>
            </a:r>
            <a:r>
              <a:rPr lang="en-US" dirty="0"/>
              <a:t>o decouple the actual model from the serving framework, we designed the “Model Archive”. </a:t>
            </a:r>
          </a:p>
          <a:p>
            <a:pPr marL="0" marR="0" lvl="0" indent="0" algn="l" defTabSz="457200" rtl="0" eaLnBrk="1" fontAlgn="auto" latinLnBrk="0" hangingPunct="1">
              <a:lnSpc>
                <a:spcPct val="100000"/>
              </a:lnSpc>
              <a:spcBef>
                <a:spcPts val="0"/>
              </a:spcBef>
              <a:spcAft>
                <a:spcPts val="0"/>
              </a:spcAft>
              <a:buClrTx/>
              <a:buSzTx/>
              <a:buFontTx/>
              <a:buNone/>
              <a:tabLst/>
              <a:defRPr/>
            </a:pPr>
            <a:br>
              <a:rPr lang="en-US" dirty="0"/>
            </a:br>
            <a:r>
              <a:rPr lang="en-US" dirty="0"/>
              <a:t>Model Archive is a file that encapsulates all of the model-specific logic. It is the one-and-only resource MMS needs in order to set up serving for the model. In many ways, it is similar to Java’s JAR file – and indeed we have took a similar implementation approach.</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Let’s take a look at what is needed to generate a model archive: a trained neural network, a signature file defining input and output types and shapes, which tells MMS what endpoints to setup, and how to transform the inputs and outputs. Then there’s the option to include custom code, which allows users to add feature extraction logic, or any other </a:t>
            </a:r>
            <a:r>
              <a:rPr lang="en-US" dirty="0" err="1"/>
              <a:t>init</a:t>
            </a:r>
            <a:r>
              <a:rPr lang="en-US" dirty="0"/>
              <a:t>/pre/post processing logic they may want to build into the model. Additionally, users can package whatever other additional files their model will need at runtime. Class labels is an example use case for aux files.</a:t>
            </a:r>
          </a:p>
          <a:p>
            <a:br>
              <a:rPr lang="en-US" dirty="0"/>
            </a:br>
            <a:r>
              <a:rPr lang="en-US" dirty="0"/>
              <a:t>Users use the MMS export CLI to package up all of these assets into a Model Archive package, which is then used by MMS to initialize and serve requests as we’ve seen earlier.</a:t>
            </a:r>
            <a:br>
              <a:rPr lang="en-US" dirty="0"/>
            </a:br>
            <a:endParaRPr lang="en-US" dirty="0"/>
          </a:p>
          <a:p>
            <a:r>
              <a:rPr lang="en-US" dirty="0"/>
              <a:t>This decoupling enables a clean separation of responsibilities between model creation and model serving.</a:t>
            </a:r>
            <a:br>
              <a:rPr lang="en-US" dirty="0"/>
            </a:br>
            <a:r>
              <a:rPr lang="en-US" dirty="0"/>
              <a:t>1. The ML Engineer or Data Scientist build and trains the model, writes feature extraction code, and then packages it all up into the archive.</a:t>
            </a:r>
          </a:p>
          <a:p>
            <a:r>
              <a:rPr lang="en-US" dirty="0"/>
              <a:t>2. The Software Engineer or Dev Ops Engineer setup up MMS on a prod cluster, and configures MMS to point to the archive, either on the local FS or on a remote URL.</a:t>
            </a:r>
          </a:p>
          <a:p>
            <a:endParaRPr lang="en-US" dirty="0"/>
          </a:p>
          <a:p>
            <a:r>
              <a:rPr lang="en-US" dirty="0"/>
              <a:t>Let’s quickly jump to the console to see how this looks (DEMO)</a:t>
            </a:r>
          </a:p>
          <a:p>
            <a:pPr marL="171450" indent="-171450">
              <a:buFontTx/>
              <a:buChar char="-"/>
            </a:pPr>
            <a:r>
              <a:rPr lang="en-US" dirty="0"/>
              <a:t>Show a pre-prepared folder with model, signature, code and aux files</a:t>
            </a:r>
          </a:p>
          <a:p>
            <a:pPr marL="171450" indent="-171450">
              <a:buFontTx/>
              <a:buChar char="-"/>
            </a:pPr>
            <a:r>
              <a:rPr lang="en-US" dirty="0"/>
              <a:t>Open the signature and show</a:t>
            </a:r>
          </a:p>
          <a:p>
            <a:pPr marL="171450" indent="-171450">
              <a:buFontTx/>
              <a:buChar char="-"/>
            </a:pPr>
            <a:r>
              <a:rPr lang="en-US" dirty="0"/>
              <a:t>Open the code and show</a:t>
            </a:r>
          </a:p>
          <a:p>
            <a:pPr marL="171450" indent="-171450">
              <a:buFontTx/>
              <a:buChar char="-"/>
            </a:pPr>
            <a:r>
              <a:rPr lang="en-US" dirty="0"/>
              <a:t>Show how the export utility is used</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29</a:t>
            </a:fld>
            <a:endParaRPr lang="en-US" dirty="0"/>
          </a:p>
        </p:txBody>
      </p:sp>
    </p:spTree>
    <p:extLst>
      <p:ext uri="{BB962C8B-B14F-4D97-AF65-F5344CB8AC3E}">
        <p14:creationId xmlns:p14="http://schemas.microsoft.com/office/powerpoint/2010/main" val="35268414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As I demoed, you can easily run MMS on your Mac. While this will work well for prototyping or testing, it is not a scalable setup for high-load production traffic. For production deployments we recommend using containers: they are lightweight, provides isolation and have wide platform support. The MMS repo includes Docker images that are pre-configured with required software components and configuration for optimal execution. Users can use this image with their container orchestration tool of choice, and there’s plenty of good options out there such as ECS, Docker and Kubernetes.</a:t>
            </a:r>
            <a:br>
              <a:rPr lang="en-US" dirty="0"/>
            </a:br>
            <a:endParaRPr lang="en-US" dirty="0"/>
          </a:p>
          <a:p>
            <a:r>
              <a:rPr lang="en-US" dirty="0"/>
              <a:t>Users can pull a pre-built, optimized, </a:t>
            </a:r>
            <a:r>
              <a:rPr lang="en-US" dirty="0" err="1"/>
              <a:t>docker</a:t>
            </a:r>
            <a:r>
              <a:rPr lang="en-US" dirty="0"/>
              <a:t> image, or build one themselves, push it to a registry, and then orchestrate it with a platform such as ECS.</a:t>
            </a:r>
            <a:br>
              <a:rPr lang="en-US" dirty="0"/>
            </a:br>
            <a:r>
              <a:rPr lang="en-US" dirty="0"/>
              <a:t>ECS manages the cluster, including scaling, load balancing, networking, instrumenting and more. The MMS image itself includes an NGINX network reverse proxy, integrated with MMS.</a:t>
            </a:r>
          </a:p>
          <a:p>
            <a:endParaRPr lang="en-US" dirty="0"/>
          </a:p>
          <a:p>
            <a:r>
              <a:rPr lang="en-US" dirty="0"/>
              <a:t>To learn more about MMS container setup, visit the GitHub repo, where we have details and instructions. We just published a blog post showing how you can setup a </a:t>
            </a:r>
            <a:r>
              <a:rPr lang="en-US" dirty="0" err="1"/>
              <a:t>serverless</a:t>
            </a:r>
            <a:r>
              <a:rPr lang="en-US" dirty="0"/>
              <a:t> MMS container cluster with ECS </a:t>
            </a:r>
            <a:r>
              <a:rPr lang="en-US" dirty="0" err="1"/>
              <a:t>Fargate</a:t>
            </a:r>
            <a:r>
              <a:rPr lang="en-US" dirty="0"/>
              <a:t> - it is pretty cool!</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30</a:t>
            </a:fld>
            <a:endParaRPr lang="en-US" dirty="0"/>
          </a:p>
        </p:txBody>
      </p:sp>
    </p:spTree>
    <p:extLst>
      <p:ext uri="{BB962C8B-B14F-4D97-AF65-F5344CB8AC3E}">
        <p14:creationId xmlns:p14="http://schemas.microsoft.com/office/powerpoint/2010/main" val="41540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Just a bit of background on </a:t>
            </a:r>
            <a:r>
              <a:rPr lang="en-US" dirty="0" err="1"/>
              <a:t>MXNet</a:t>
            </a:r>
            <a:r>
              <a:rPr lang="en-US" dirty="0"/>
              <a:t>:</a:t>
            </a:r>
          </a:p>
          <a:p>
            <a:pPr marL="171450" indent="-171450">
              <a:buFontTx/>
              <a:buChar char="-"/>
            </a:pPr>
            <a:r>
              <a:rPr lang="en-US" dirty="0"/>
              <a:t>It is an Apache open source project. People sometimes think it is an “Amazon Project” but it is not. It is truly open source, decisions are made by the community. However, it is true that AWS is contributing a lot to the project.</a:t>
            </a:r>
          </a:p>
          <a:p>
            <a:pPr marL="171450" indent="-171450">
              <a:buFontTx/>
              <a:buChar char="-"/>
            </a:pPr>
            <a:r>
              <a:rPr lang="en-US" dirty="0"/>
              <a:t>It is a framework for building, training and using DNNs for inference. Similar to TF, </a:t>
            </a:r>
            <a:r>
              <a:rPr lang="en-US" dirty="0" err="1"/>
              <a:t>PyTorch</a:t>
            </a:r>
            <a:r>
              <a:rPr lang="en-US" dirty="0"/>
              <a:t>, etc.</a:t>
            </a:r>
          </a:p>
          <a:p>
            <a:pPr marL="171450" indent="-171450">
              <a:buFontTx/>
              <a:buChar char="-"/>
            </a:pPr>
            <a:r>
              <a:rPr lang="en-US" dirty="0"/>
              <a:t>It originated in the </a:t>
            </a:r>
            <a:r>
              <a:rPr lang="en-US" dirty="0" err="1"/>
              <a:t>adademia</a:t>
            </a:r>
            <a:r>
              <a:rPr lang="en-US" dirty="0"/>
              <a:t>, CMU and UW</a:t>
            </a:r>
          </a:p>
          <a:p>
            <a:pPr marL="171450" indent="-171450">
              <a:buFontTx/>
              <a:buChar char="-"/>
            </a:pPr>
            <a:r>
              <a:rPr lang="en-US" dirty="0"/>
              <a:t>Aws adopted </a:t>
            </a:r>
            <a:r>
              <a:rPr lang="en-US" dirty="0" err="1"/>
              <a:t>MXNet</a:t>
            </a:r>
            <a:r>
              <a:rPr lang="en-US" dirty="0"/>
              <a:t> late 2016 as “DL FW of choice), there’s a nice blog post by AWS CTO (</a:t>
            </a:r>
            <a:r>
              <a:rPr lang="en-US" dirty="0" err="1"/>
              <a:t>Vogels</a:t>
            </a:r>
            <a:r>
              <a:rPr lang="en-US" dirty="0"/>
              <a:t>) explaining more in details. A lot of it is about scalability and </a:t>
            </a:r>
            <a:r>
              <a:rPr lang="en-US" dirty="0" err="1"/>
              <a:t>MXNet</a:t>
            </a:r>
            <a:r>
              <a:rPr lang="en-US" dirty="0"/>
              <a:t> being good for production use.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31</a:t>
            </a:fld>
            <a:endParaRPr lang="en-US" dirty="0"/>
          </a:p>
        </p:txBody>
      </p:sp>
    </p:spTree>
    <p:extLst>
      <p:ext uri="{BB962C8B-B14F-4D97-AF65-F5344CB8AC3E}">
        <p14:creationId xmlns:p14="http://schemas.microsoft.com/office/powerpoint/2010/main" val="3569020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to an image of d2l</a:t>
            </a:r>
          </a:p>
        </p:txBody>
      </p:sp>
      <p:sp>
        <p:nvSpPr>
          <p:cNvPr id="4" name="Slide Number Placeholder 3"/>
          <p:cNvSpPr>
            <a:spLocks noGrp="1"/>
          </p:cNvSpPr>
          <p:nvPr>
            <p:ph type="sldNum" sz="quarter" idx="5"/>
          </p:nvPr>
        </p:nvSpPr>
        <p:spPr/>
        <p:txBody>
          <a:bodyPr/>
          <a:lstStyle/>
          <a:p>
            <a:fld id="{7837BFB6-AF2A-7B40-8B1B-51FE26A34535}" type="slidenum">
              <a:rPr lang="en-US" smtClean="0"/>
              <a:t>33</a:t>
            </a:fld>
            <a:endParaRPr lang="en-US"/>
          </a:p>
        </p:txBody>
      </p:sp>
    </p:spTree>
    <p:extLst>
      <p:ext uri="{BB962C8B-B14F-4D97-AF65-F5344CB8AC3E}">
        <p14:creationId xmlns:p14="http://schemas.microsoft.com/office/powerpoint/2010/main" val="16058212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www.reddit.com</a:t>
            </a:r>
            <a:r>
              <a:rPr lang="en-US" dirty="0"/>
              <a:t>/r/</a:t>
            </a:r>
            <a:r>
              <a:rPr lang="en-US" dirty="0" err="1"/>
              <a:t>mxnet</a:t>
            </a: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34</a:t>
            </a:fld>
            <a:endParaRPr lang="en-US" dirty="0"/>
          </a:p>
        </p:txBody>
      </p:sp>
    </p:spTree>
    <p:extLst>
      <p:ext uri="{BB962C8B-B14F-4D97-AF65-F5344CB8AC3E}">
        <p14:creationId xmlns:p14="http://schemas.microsoft.com/office/powerpoint/2010/main" val="3890797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 me start out by asking how many of you know the difference between ML &amp; Deep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Like you all know Machine Learning is about using algorithms to learn patterns from raw data and make decisions.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traditional ML, before you could use a Algorithm, you had to go through a step called Feature extraction where you carefully handcrafted </a:t>
            </a:r>
            <a:r>
              <a:rPr lang="en-US" b="1" dirty="0"/>
              <a:t>the salient features </a:t>
            </a:r>
            <a:r>
              <a:rPr lang="en-US" dirty="0"/>
              <a:t>of your data, this had some drawbacks from requiring domain expert, being error-prone and it did not work for new problems.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Deep Learning or Neural Networks solves these problems differently. The term Deep Learning or Neural Networks is used Interchangeably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 area of neural network design was originally inspired by how learning happens in our brain. Today it has diverged to become more of a engineering and algorithm challenge to solve various ML tasks.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this system, the </a:t>
            </a:r>
            <a:r>
              <a:rPr lang="en-US" b="1" dirty="0"/>
              <a:t>most important features are learnt by itself</a:t>
            </a:r>
            <a:r>
              <a:rPr lang="en-US" b="1" baseline="0" dirty="0"/>
              <a:t> </a:t>
            </a:r>
            <a:r>
              <a:rPr lang="en-US" baseline="0" dirty="0"/>
              <a:t>from experience. It understands in terms of hierarchy of concepts building one concept at a time.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Lets take an example of Image classification task where the objective is given an image, to find the most prominent object in the image from a predefined set of classes.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Consider this network of many layers, which can classify images into 3 different categories.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First, you have an input layer to which you feed the input raw pixels.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and then there is the first hidden layer which tries to learn edges by looking at the brightness of the neighboring pixels.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layers between input and output are called hidden layers because the values are not given in the data and the network should learn values that are required to explain the relationship.</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2</a:t>
            </a:r>
            <a:r>
              <a:rPr lang="en-US" baseline="30000" dirty="0"/>
              <a:t>nd</a:t>
            </a:r>
            <a:r>
              <a:rPr lang="en-US" baseline="0" dirty="0"/>
              <a:t> hidden layer is extracting corners and contours.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3</a:t>
            </a:r>
            <a:r>
              <a:rPr lang="en-US" baseline="30000" dirty="0"/>
              <a:t>rd</a:t>
            </a:r>
            <a:r>
              <a:rPr lang="en-US" baseline="0" dirty="0"/>
              <a:t> hidden layer learning object parts in the image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and finally the output layer tells you what object it is from the predefined set of classes. Here we have 3 classes and we get confidence score for each of them. For the output dog we would get a higher probability score.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r>
              <a:rPr lang="en-US" dirty="0"/>
              <a:t>It is important to note that the word deep in Deep Learning is not to mean that the system is gaining deeper understanding, rather to say that the number of layers is very large. </a:t>
            </a:r>
            <a:r>
              <a:rPr lang="en-US" i="1" dirty="0"/>
              <a:t>The number of layers in the network is also called depth of the Network</a:t>
            </a:r>
          </a:p>
        </p:txBody>
      </p:sp>
      <p:sp>
        <p:nvSpPr>
          <p:cNvPr id="4" name="Slide Number Placeholder 3"/>
          <p:cNvSpPr>
            <a:spLocks noGrp="1"/>
          </p:cNvSpPr>
          <p:nvPr>
            <p:ph type="sldNum" sz="quarter" idx="10"/>
          </p:nvPr>
        </p:nvSpPr>
        <p:spPr/>
        <p:txBody>
          <a:bodyPr/>
          <a:lstStyle/>
          <a:p>
            <a:fld id="{7837BFB6-AF2A-7B40-8B1B-51FE26A34535}" type="slidenum">
              <a:rPr lang="en-US" smtClean="0"/>
              <a:t>3</a:t>
            </a:fld>
            <a:endParaRPr lang="en-US"/>
          </a:p>
        </p:txBody>
      </p:sp>
    </p:spTree>
    <p:extLst>
      <p:ext uri="{BB962C8B-B14F-4D97-AF65-F5344CB8AC3E}">
        <p14:creationId xmlns:p14="http://schemas.microsoft.com/office/powerpoint/2010/main" val="1483608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35</a:t>
            </a:fld>
            <a:endParaRPr lang="en-US" dirty="0"/>
          </a:p>
        </p:txBody>
      </p:sp>
    </p:spTree>
    <p:extLst>
      <p:ext uri="{BB962C8B-B14F-4D97-AF65-F5344CB8AC3E}">
        <p14:creationId xmlns:p14="http://schemas.microsoft.com/office/powerpoint/2010/main" val="4040611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36</a:t>
            </a:fld>
            <a:endParaRPr lang="en-US" dirty="0"/>
          </a:p>
        </p:txBody>
      </p:sp>
    </p:spTree>
    <p:extLst>
      <p:ext uri="{BB962C8B-B14F-4D97-AF65-F5344CB8AC3E}">
        <p14:creationId xmlns:p14="http://schemas.microsoft.com/office/powerpoint/2010/main" val="30848127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GitHub Repo of MXNet</a:t>
            </a:r>
          </a:p>
          <a:p>
            <a:endParaRPr lang="en-US" dirty="0"/>
          </a:p>
          <a:p>
            <a:r>
              <a:rPr lang="en-US" dirty="0"/>
              <a:t>Blog on this topic.</a:t>
            </a:r>
          </a:p>
          <a:p>
            <a:endParaRPr lang="en-US" dirty="0"/>
          </a:p>
          <a:p>
            <a:r>
              <a:rPr lang="en-US" dirty="0"/>
              <a:t>Code Sample</a:t>
            </a:r>
          </a:p>
          <a:p>
            <a:endParaRPr lang="en-US" dirty="0"/>
          </a:p>
          <a:p>
            <a:r>
              <a:rPr lang="en-US" dirty="0"/>
              <a:t>Gluon has a great set of tutorials to learn deep learning starting from the basics all the way to building a Object Detector on images containing multiple objects.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Deep Learning Book by </a:t>
            </a:r>
            <a:r>
              <a:rPr lang="en-US" dirty="0" err="1"/>
              <a:t>Yoshua</a:t>
            </a:r>
            <a:r>
              <a:rPr lang="en-US" dirty="0"/>
              <a:t> </a:t>
            </a:r>
            <a:r>
              <a:rPr lang="en-US" dirty="0" err="1"/>
              <a:t>Bengio</a:t>
            </a:r>
            <a:r>
              <a:rPr lang="en-US" dirty="0"/>
              <a:t> and others is great if you want go really get a deep understanding of DL.</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7837BFB6-AF2A-7B40-8B1B-51FE26A34535}" type="slidenum">
              <a:rPr lang="en-US" smtClean="0"/>
              <a:t>37</a:t>
            </a:fld>
            <a:endParaRPr lang="en-US"/>
          </a:p>
        </p:txBody>
      </p:sp>
    </p:spTree>
    <p:extLst>
      <p:ext uri="{BB962C8B-B14F-4D97-AF65-F5344CB8AC3E}">
        <p14:creationId xmlns:p14="http://schemas.microsoft.com/office/powerpoint/2010/main" val="16166523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If you have questions or want to chat more – I’ll be around, so feel free to drop by!</a:t>
            </a:r>
            <a:endParaRPr lang="en-US" dirty="0"/>
          </a:p>
        </p:txBody>
      </p:sp>
      <p:sp>
        <p:nvSpPr>
          <p:cNvPr id="4" name="Slide Number Placeholder 3"/>
          <p:cNvSpPr>
            <a:spLocks noGrp="1"/>
          </p:cNvSpPr>
          <p:nvPr>
            <p:ph type="sldNum" sz="quarter" idx="10"/>
          </p:nvPr>
        </p:nvSpPr>
        <p:spPr/>
        <p:txBody>
          <a:bodyPr/>
          <a:lstStyle/>
          <a:p>
            <a:fld id="{7837BFB6-AF2A-7B40-8B1B-51FE26A34535}" type="slidenum">
              <a:rPr lang="en-US" smtClean="0"/>
              <a:t>38</a:t>
            </a:fld>
            <a:endParaRPr lang="en-US"/>
          </a:p>
        </p:txBody>
      </p:sp>
    </p:spTree>
    <p:extLst>
      <p:ext uri="{BB962C8B-B14F-4D97-AF65-F5344CB8AC3E}">
        <p14:creationId xmlns:p14="http://schemas.microsoft.com/office/powerpoint/2010/main" val="509441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 how is Deep Learning different from Machine Learning? Why does it deserve a category of its own?</a:t>
            </a:r>
          </a:p>
          <a:p>
            <a:r>
              <a:rPr lang="en-US" baseline="0" dirty="0"/>
              <a:t>There’s a few key ways in how DL is different than other ML techniques.</a:t>
            </a:r>
          </a:p>
          <a:p>
            <a:r>
              <a:rPr lang="en-US" b="1" baseline="0" dirty="0"/>
              <a:t>Automated feature learning</a:t>
            </a:r>
            <a:r>
              <a:rPr lang="en-US" baseline="0" dirty="0"/>
              <a:t> – with ML, when you go about solving a problem, you need to identify the important features, write the code to extract these features, and then feed it to the learning algorithm. In problems with high dimensionality, this is very difficult to do, is very time consuming, and tend to not transfer well between domains. With DL, this is mostly not needed - the neural network takes care of identifying the features itself – which greatly simplifies the work for us humans.</a:t>
            </a:r>
          </a:p>
          <a:p>
            <a:r>
              <a:rPr lang="en-US" b="1" baseline="0" dirty="0"/>
              <a:t>Data</a:t>
            </a:r>
            <a:r>
              <a:rPr lang="en-US" baseline="0" dirty="0"/>
              <a:t> – DL tends to require lots of data, typically much more than other ML techniques. ImageNet, as an example, is a database with labeled images, used for training vision models such as image classification. It consists of more than 14M images.</a:t>
            </a:r>
            <a:br>
              <a:rPr lang="en-US" baseline="0" dirty="0"/>
            </a:br>
            <a:r>
              <a:rPr lang="en-US" baseline="0" dirty="0"/>
              <a:t>What is even more interesting, is that DL tends to work better the more data you feed in for training. This is different than most other ML techniques that do not improve further.</a:t>
            </a:r>
          </a:p>
          <a:p>
            <a:r>
              <a:rPr lang="en-US" b="1" baseline="0" dirty="0"/>
              <a:t>Computationally Intensive</a:t>
            </a:r>
            <a:r>
              <a:rPr lang="en-US" baseline="0" dirty="0"/>
              <a:t> – DL is very intensive for training but also for inference. Training a modern network can take days or even weeks, depending on the size of the model. One feed forward through a modern DNN can take billions of FLOPs</a:t>
            </a:r>
            <a:br>
              <a:rPr lang="en-US" baseline="0" dirty="0"/>
            </a:br>
            <a:r>
              <a:rPr lang="en-US" b="1" baseline="0" dirty="0"/>
              <a:t>Generic Architecture </a:t>
            </a:r>
            <a:r>
              <a:rPr lang="en-US" baseline="0" dirty="0"/>
              <a:t>– DL, or more specifically DNN, have an architecture that works effectively across different problem domains such as Vision, NLP and more.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748289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37BFB6-AF2A-7B40-8B1B-51FE26A34535}" type="slidenum">
              <a:rPr lang="en-US" smtClean="0"/>
              <a:t>5</a:t>
            </a:fld>
            <a:endParaRPr lang="en-US"/>
          </a:p>
        </p:txBody>
      </p:sp>
    </p:spTree>
    <p:extLst>
      <p:ext uri="{BB962C8B-B14F-4D97-AF65-F5344CB8AC3E}">
        <p14:creationId xmlns:p14="http://schemas.microsoft.com/office/powerpoint/2010/main" val="2769074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Lets look at some popular types of Learning in Neural Networks.</a:t>
            </a:r>
          </a:p>
          <a:p>
            <a:pPr marL="171450" indent="-171450">
              <a:buFont typeface="Arial" panose="020B0604020202020204" pitchFamily="34" charset="0"/>
              <a:buChar char="•"/>
            </a:pPr>
            <a:r>
              <a:rPr lang="en-US" dirty="0"/>
              <a:t>Supervised learning, you tell the </a:t>
            </a:r>
            <a:r>
              <a:rPr lang="en-US" sz="1200" b="0" i="0" kern="1200" dirty="0">
                <a:solidFill>
                  <a:schemeClr val="tx1"/>
                </a:solidFill>
                <a:effectLst/>
                <a:latin typeface="+mn-lt"/>
                <a:ea typeface="+mn-ea"/>
                <a:cs typeface="+mn-cs"/>
              </a:rPr>
              <a:t>computer </a:t>
            </a:r>
            <a:r>
              <a:rPr lang="en-US" dirty="0"/>
              <a:t>program </a:t>
            </a:r>
            <a:r>
              <a:rPr lang="en-US" sz="1200" b="0" i="0" kern="1200" dirty="0">
                <a:solidFill>
                  <a:schemeClr val="tx1"/>
                </a:solidFill>
                <a:effectLst/>
                <a:latin typeface="+mn-lt"/>
                <a:ea typeface="+mn-ea"/>
                <a:cs typeface="+mn-cs"/>
              </a:rPr>
              <a:t>what semantic content is contained in your data, often thousands of input at a time. For example here is an image and it contains a `dog`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Applications that are leveraging include Image classification, Speech Recognition, Machine translation.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Unsupervised Learning, We try to make sense of the unlabeled data and get information from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Clustering, Association discovery. You could use Clustering to do topic modeling on a corpus of text data. </a:t>
            </a:r>
          </a:p>
          <a:p>
            <a:pPr marL="171450" indent="-171450">
              <a:buFont typeface="Arial" panose="020B0604020202020204" pitchFamily="34" charset="0"/>
              <a:buChar char="•"/>
            </a:pPr>
            <a:r>
              <a:rPr lang="en-US" dirty="0"/>
              <a:t>Active Learning is a semi-supervised learning technique that uses a human in the middle of the pipeline. There is lots of unlabeled data, this system tries to learn concepts from this data and when uncertain it queries users for labels.</a:t>
            </a:r>
          </a:p>
          <a:p>
            <a:pPr marL="171450" indent="-171450">
              <a:buFont typeface="Arial" panose="020B0604020202020204" pitchFamily="34" charset="0"/>
              <a:buChar char="•"/>
            </a:pPr>
            <a:r>
              <a:rPr lang="en-US" dirty="0"/>
              <a:t>Reinforcement learning where the system or an agent is learning based on the experiences in its current environment through the use of rewards and feedback.</a:t>
            </a:r>
          </a:p>
        </p:txBody>
      </p:sp>
      <p:sp>
        <p:nvSpPr>
          <p:cNvPr id="4" name="Slide Number Placeholder 3"/>
          <p:cNvSpPr>
            <a:spLocks noGrp="1"/>
          </p:cNvSpPr>
          <p:nvPr>
            <p:ph type="sldNum" sz="quarter" idx="10"/>
          </p:nvPr>
        </p:nvSpPr>
        <p:spPr/>
        <p:txBody>
          <a:bodyPr/>
          <a:lstStyle/>
          <a:p>
            <a:fld id="{7837BFB6-AF2A-7B40-8B1B-51FE26A34535}" type="slidenum">
              <a:rPr lang="en-US" smtClean="0"/>
              <a:t>6</a:t>
            </a:fld>
            <a:endParaRPr lang="en-US"/>
          </a:p>
        </p:txBody>
      </p:sp>
    </p:spTree>
    <p:extLst>
      <p:ext uri="{BB962C8B-B14F-4D97-AF65-F5344CB8AC3E}">
        <p14:creationId xmlns:p14="http://schemas.microsoft.com/office/powerpoint/2010/main" val="2886879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Lets look at how to train a neural network, invariably there is some form of data pre-processing required. one of them is normalizing your data so no one input has undue influence on the weights learnt, we do this by centering data and subtracting the mean of the input from every input.</a:t>
            </a:r>
          </a:p>
          <a:p>
            <a:r>
              <a:rPr lang="en-US" dirty="0"/>
              <a:t>Next we will define the neural network, earlier we saw MLP with hidden layers. Number of layers and number of units in each layer are hyper-parameters.</a:t>
            </a:r>
          </a:p>
          <a:p>
            <a:r>
              <a:rPr lang="en-US" dirty="0"/>
              <a:t>We will define a loss function that measures the difference between the scores produced by the model and ground truth value.</a:t>
            </a:r>
          </a:p>
          <a:p>
            <a:r>
              <a:rPr lang="en-US" dirty="0"/>
              <a:t>We split the training data into batches, Next feed a batch of data from the input data set, we evaluate the training accuracy – calculate as a percentage how close the predictions are to ground truth.</a:t>
            </a:r>
          </a:p>
          <a:p>
            <a:r>
              <a:rPr lang="en-US" dirty="0"/>
              <a:t>We also separately validate our learned parameters against a validation dataset. The validation dataset is different from Test dataset, we don’t want to touch the test dataset during training and is considered precious since we don’t want to the parameters to be influenced by the test dataset, we want the parameters that are generalized and can work on a wide variety of input.</a:t>
            </a:r>
          </a:p>
          <a:p>
            <a:r>
              <a:rPr lang="en-US" dirty="0"/>
              <a:t>We create a Validation dataset by using 10% or 20% of the training data.</a:t>
            </a:r>
          </a:p>
          <a:p>
            <a:r>
              <a:rPr lang="en-US" dirty="0"/>
              <a:t>then we calculate the loss, apply optimizer to find gradients and finally update the weights. We do this for all the batches of input. We’ll see the details in a minute.</a:t>
            </a:r>
          </a:p>
          <a:p>
            <a:r>
              <a:rPr lang="en-US" dirty="0"/>
              <a:t>We continue to run this loop for many iterations until our accuracy objective is met, an iteration is also called a epoch.</a:t>
            </a:r>
          </a:p>
          <a:p>
            <a:endParaRPr lang="en-US" dirty="0"/>
          </a:p>
        </p:txBody>
      </p:sp>
      <p:sp>
        <p:nvSpPr>
          <p:cNvPr id="4" name="Slide Number Placeholder 3"/>
          <p:cNvSpPr>
            <a:spLocks noGrp="1"/>
          </p:cNvSpPr>
          <p:nvPr>
            <p:ph type="sldNum" sz="quarter" idx="10"/>
          </p:nvPr>
        </p:nvSpPr>
        <p:spPr/>
        <p:txBody>
          <a:bodyPr/>
          <a:lstStyle/>
          <a:p>
            <a:fld id="{7837BFB6-AF2A-7B40-8B1B-51FE26A34535}" type="slidenum">
              <a:rPr lang="en-US" smtClean="0"/>
              <a:t>7</a:t>
            </a:fld>
            <a:endParaRPr lang="en-US"/>
          </a:p>
        </p:txBody>
      </p:sp>
    </p:spTree>
    <p:extLst>
      <p:ext uri="{BB962C8B-B14F-4D97-AF65-F5344CB8AC3E}">
        <p14:creationId xmlns:p14="http://schemas.microsoft.com/office/powerpoint/2010/main" val="254160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Optimization is the process of finding parameters minimizing the loss function.</a:t>
            </a:r>
          </a:p>
          <a:p>
            <a:r>
              <a:rPr lang="en-US" dirty="0"/>
              <a:t>A naïve way to minimize loss function would be by </a:t>
            </a:r>
          </a:p>
          <a:p>
            <a:r>
              <a:rPr lang="en-US" dirty="0"/>
              <a:t>Random Search: We could try out many different parameters by randomly picking weights and keeping track which set of weights produces the least loss. This requires a lot of tries to even get a decent accuracy.</a:t>
            </a:r>
          </a:p>
          <a:p>
            <a:r>
              <a:rPr lang="en-US" dirty="0"/>
              <a:t>The popular analogy used to describe is the Blindfolded hiker who is on the hill and trying to get to the bottom of the hill. Here the hiker would take a random step and see if that is taking him down.</a:t>
            </a:r>
          </a:p>
          <a:p>
            <a:r>
              <a:rPr lang="en-US" dirty="0"/>
              <a:t>Another approach is to extend one foot randomly and take the step only if its leading downhill. </a:t>
            </a:r>
          </a:p>
          <a:p>
            <a:r>
              <a:rPr lang="en-US" dirty="0"/>
              <a:t>We start with random Weights and generate deltas and compute the loss and update the weights only if the new weights produce lower loss. This is slightly better. </a:t>
            </a:r>
          </a:p>
          <a:p>
            <a:r>
              <a:rPr lang="en-US" dirty="0"/>
              <a:t>Improving a set of weights is easy to do iteratively rather than find the best weights.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is a better and mathematically guaranteed way to find the steepest descend along which we can change the weights. This is the gradient of the loss function. gradient is the derivatives of vector of numbers.</a:t>
            </a:r>
          </a:p>
          <a:p>
            <a:r>
              <a:rPr lang="en-US" dirty="0"/>
              <a:t>In the hiker analogy we feel the slope of the hill before taking the step. </a:t>
            </a:r>
          </a:p>
          <a:p>
            <a:endParaRPr lang="en-US" dirty="0"/>
          </a:p>
          <a:p>
            <a:r>
              <a:rPr lang="en-US" dirty="0"/>
              <a:t>---</a:t>
            </a:r>
          </a:p>
          <a:p>
            <a:r>
              <a:rPr lang="en-US" sz="1200" dirty="0"/>
              <a:t>finding best set of weights is very difficult or even impossible</a:t>
            </a:r>
          </a:p>
          <a:p>
            <a:r>
              <a:rPr lang="en-US" sz="1200" dirty="0"/>
              <a:t>less difficult to improve a particular set of weights.</a:t>
            </a:r>
          </a:p>
          <a:p>
            <a:r>
              <a:rPr lang="en-US" sz="1200" dirty="0"/>
              <a:t> use gradient of the loss function to update our weights which will minimize the loss. </a:t>
            </a:r>
          </a:p>
          <a:p>
            <a:endParaRPr lang="en-US" dirty="0"/>
          </a:p>
        </p:txBody>
      </p:sp>
      <p:sp>
        <p:nvSpPr>
          <p:cNvPr id="4" name="Slide Number Placeholder 3"/>
          <p:cNvSpPr>
            <a:spLocks noGrp="1"/>
          </p:cNvSpPr>
          <p:nvPr>
            <p:ph type="sldNum" sz="quarter" idx="10"/>
          </p:nvPr>
        </p:nvSpPr>
        <p:spPr/>
        <p:txBody>
          <a:bodyPr/>
          <a:lstStyle/>
          <a:p>
            <a:fld id="{7837BFB6-AF2A-7B40-8B1B-51FE26A34535}" type="slidenum">
              <a:rPr lang="en-US" smtClean="0"/>
              <a:t>8</a:t>
            </a:fld>
            <a:endParaRPr lang="en-US"/>
          </a:p>
        </p:txBody>
      </p:sp>
    </p:spTree>
    <p:extLst>
      <p:ext uri="{BB962C8B-B14F-4D97-AF65-F5344CB8AC3E}">
        <p14:creationId xmlns:p14="http://schemas.microsoft.com/office/powerpoint/2010/main" val="3573706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Training data often contains millions of data, its expensive and wasteful to compute loss through all the data just to make a single parameter update, instead in Stochastic gradient descent we take batches of data and compute the gradient. This is more effective and efficient since we can vectorize these operations especially with GPUs to yield us faster learning.</a:t>
            </a:r>
          </a:p>
        </p:txBody>
      </p:sp>
      <p:sp>
        <p:nvSpPr>
          <p:cNvPr id="4" name="Slide Number Placeholder 3"/>
          <p:cNvSpPr>
            <a:spLocks noGrp="1"/>
          </p:cNvSpPr>
          <p:nvPr>
            <p:ph type="sldNum" sz="quarter" idx="10"/>
          </p:nvPr>
        </p:nvSpPr>
        <p:spPr/>
        <p:txBody>
          <a:bodyPr/>
          <a:lstStyle/>
          <a:p>
            <a:fld id="{7837BFB6-AF2A-7B40-8B1B-51FE26A34535}" type="slidenum">
              <a:rPr lang="en-US" smtClean="0"/>
              <a:t>9</a:t>
            </a:fld>
            <a:endParaRPr lang="en-US"/>
          </a:p>
        </p:txBody>
      </p:sp>
    </p:spTree>
    <p:extLst>
      <p:ext uri="{BB962C8B-B14F-4D97-AF65-F5344CB8AC3E}">
        <p14:creationId xmlns:p14="http://schemas.microsoft.com/office/powerpoint/2010/main" val="3039455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5616-CFC7-1E41-88DA-81E7745D1E7D}"/>
              </a:ext>
            </a:extLst>
          </p:cNvPr>
          <p:cNvSpPr>
            <a:spLocks noGrp="1"/>
          </p:cNvSpPr>
          <p:nvPr>
            <p:ph type="ctrTitle"/>
          </p:nvPr>
        </p:nvSpPr>
        <p:spPr>
          <a:xfrm>
            <a:off x="1143000" y="841772"/>
            <a:ext cx="6858000" cy="1790700"/>
          </a:xfrm>
        </p:spPr>
        <p:txBody>
          <a:bodyPr anchor="b"/>
          <a:lstStyle>
            <a:lvl1pPr algn="ctr">
              <a:defRPr sz="45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B01B9DA4-A090-D848-A8EF-99CFA796508C}"/>
              </a:ext>
            </a:extLst>
          </p:cNvPr>
          <p:cNvSpPr>
            <a:spLocks noGrp="1"/>
          </p:cNvSpPr>
          <p:nvPr>
            <p:ph type="subTitle" idx="1"/>
          </p:nvPr>
        </p:nvSpPr>
        <p:spPr>
          <a:xfrm>
            <a:off x="1143000" y="2701528"/>
            <a:ext cx="6858000" cy="1241822"/>
          </a:xfrm>
        </p:spPr>
        <p:txBody>
          <a:bodyPr/>
          <a:lstStyle>
            <a:lvl1pPr marL="0" indent="0" algn="ctr">
              <a:buNone/>
              <a:defRPr sz="1800"/>
            </a:lvl1pPr>
            <a:lvl2pPr marL="342891" indent="0" algn="ctr">
              <a:buNone/>
              <a:defRPr sz="1500"/>
            </a:lvl2pPr>
            <a:lvl3pPr marL="685783" indent="0" algn="ctr">
              <a:buNone/>
              <a:defRPr sz="1351"/>
            </a:lvl3pPr>
            <a:lvl4pPr marL="1028674" indent="0" algn="ctr">
              <a:buNone/>
              <a:defRPr sz="1200"/>
            </a:lvl4pPr>
            <a:lvl5pPr marL="1371566" indent="0" algn="ctr">
              <a:buNone/>
              <a:defRPr sz="1200"/>
            </a:lvl5pPr>
            <a:lvl6pPr marL="1714457" indent="0" algn="ctr">
              <a:buNone/>
              <a:defRPr sz="1200"/>
            </a:lvl6pPr>
            <a:lvl7pPr marL="2057349" indent="0" algn="ctr">
              <a:buNone/>
              <a:defRPr sz="1200"/>
            </a:lvl7pPr>
            <a:lvl8pPr marL="2400240" indent="0" algn="ctr">
              <a:buNone/>
              <a:defRPr sz="1200"/>
            </a:lvl8pPr>
            <a:lvl9pPr marL="2743131"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3D0B6221-B2F6-0746-8896-590F0EC50051}"/>
              </a:ext>
            </a:extLst>
          </p:cNvPr>
          <p:cNvSpPr>
            <a:spLocks noGrp="1"/>
          </p:cNvSpPr>
          <p:nvPr>
            <p:ph type="dt" sz="half" idx="10"/>
          </p:nvPr>
        </p:nvSpPr>
        <p:spPr/>
        <p:txBody>
          <a:bodyPr/>
          <a:lstStyle/>
          <a:p>
            <a:fld id="{52636868-6E3F-A346-B23A-6A575E3C497E}" type="datetimeFigureOut">
              <a:rPr lang="en-US" smtClean="0"/>
              <a:t>1/24/19</a:t>
            </a:fld>
            <a:endParaRPr lang="en-US"/>
          </a:p>
        </p:txBody>
      </p:sp>
      <p:sp>
        <p:nvSpPr>
          <p:cNvPr id="5" name="Footer Placeholder 4">
            <a:extLst>
              <a:ext uri="{FF2B5EF4-FFF2-40B4-BE49-F238E27FC236}">
                <a16:creationId xmlns:a16="http://schemas.microsoft.com/office/drawing/2014/main" id="{3142C009-F8AD-AC43-AA26-66B473D343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47CD96-234D-6A4A-A6CE-DF5844813DF2}"/>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3206906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4CDBD-01DB-D644-8E70-A0882D9B8D7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4FA3D8-2586-6047-9298-D1AABA3B3BE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FFA1B6-9155-ED41-A483-A32EA49D11A0}"/>
              </a:ext>
            </a:extLst>
          </p:cNvPr>
          <p:cNvSpPr>
            <a:spLocks noGrp="1"/>
          </p:cNvSpPr>
          <p:nvPr>
            <p:ph type="dt" sz="half" idx="10"/>
          </p:nvPr>
        </p:nvSpPr>
        <p:spPr/>
        <p:txBody>
          <a:bodyPr/>
          <a:lstStyle/>
          <a:p>
            <a:fld id="{52636868-6E3F-A346-B23A-6A575E3C497E}" type="datetimeFigureOut">
              <a:rPr lang="en-US" smtClean="0"/>
              <a:t>1/24/19</a:t>
            </a:fld>
            <a:endParaRPr lang="en-US"/>
          </a:p>
        </p:txBody>
      </p:sp>
      <p:sp>
        <p:nvSpPr>
          <p:cNvPr id="5" name="Footer Placeholder 4">
            <a:extLst>
              <a:ext uri="{FF2B5EF4-FFF2-40B4-BE49-F238E27FC236}">
                <a16:creationId xmlns:a16="http://schemas.microsoft.com/office/drawing/2014/main" id="{BEBF2012-6120-0143-871E-B312E332C4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5AFF50-395A-394D-99B2-DAF3DD3FF168}"/>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2402230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7C8F56-7F25-C341-B68E-89162E1F2875}"/>
              </a:ext>
            </a:extLst>
          </p:cNvPr>
          <p:cNvSpPr>
            <a:spLocks noGrp="1"/>
          </p:cNvSpPr>
          <p:nvPr>
            <p:ph type="title" orient="vert"/>
          </p:nvPr>
        </p:nvSpPr>
        <p:spPr>
          <a:xfrm>
            <a:off x="6543676" y="273845"/>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534442-21EF-864C-810B-9E9BAA8086F6}"/>
              </a:ext>
            </a:extLst>
          </p:cNvPr>
          <p:cNvSpPr>
            <a:spLocks noGrp="1"/>
          </p:cNvSpPr>
          <p:nvPr>
            <p:ph type="body" orient="vert" idx="1"/>
          </p:nvPr>
        </p:nvSpPr>
        <p:spPr>
          <a:xfrm>
            <a:off x="628653" y="273845"/>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B0608A-CED5-6649-B958-AFB9CFD90680}"/>
              </a:ext>
            </a:extLst>
          </p:cNvPr>
          <p:cNvSpPr>
            <a:spLocks noGrp="1"/>
          </p:cNvSpPr>
          <p:nvPr>
            <p:ph type="dt" sz="half" idx="10"/>
          </p:nvPr>
        </p:nvSpPr>
        <p:spPr/>
        <p:txBody>
          <a:bodyPr/>
          <a:lstStyle/>
          <a:p>
            <a:fld id="{52636868-6E3F-A346-B23A-6A575E3C497E}" type="datetimeFigureOut">
              <a:rPr lang="en-US" smtClean="0"/>
              <a:t>1/24/19</a:t>
            </a:fld>
            <a:endParaRPr lang="en-US"/>
          </a:p>
        </p:txBody>
      </p:sp>
      <p:sp>
        <p:nvSpPr>
          <p:cNvPr id="5" name="Footer Placeholder 4">
            <a:extLst>
              <a:ext uri="{FF2B5EF4-FFF2-40B4-BE49-F238E27FC236}">
                <a16:creationId xmlns:a16="http://schemas.microsoft.com/office/drawing/2014/main" id="{86F70B72-CB0C-9044-827A-30C18622DF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D5BADB-82C1-AC49-B7F5-8AE8C22B87B2}"/>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12565380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2"/>
            <a:ext cx="9144000" cy="5242737"/>
          </a:xfrm>
          <a:prstGeom prst="rect">
            <a:avLst/>
          </a:prstGeom>
        </p:spPr>
      </p:pic>
      <p:sp>
        <p:nvSpPr>
          <p:cNvPr id="6" name="Text Placeholder 11"/>
          <p:cNvSpPr>
            <a:spLocks noGrp="1"/>
          </p:cNvSpPr>
          <p:nvPr>
            <p:ph type="body" sz="quarter" idx="10" hasCustomPrompt="1"/>
          </p:nvPr>
        </p:nvSpPr>
        <p:spPr>
          <a:xfrm>
            <a:off x="487900" y="3956025"/>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900"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900" y="1908230"/>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900" y="2658578"/>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8"/>
            <a:ext cx="979394" cy="585529"/>
          </a:xfrm>
          <a:prstGeom prst="rect">
            <a:avLst/>
          </a:prstGeom>
        </p:spPr>
      </p:pic>
    </p:spTree>
    <p:extLst>
      <p:ext uri="{BB962C8B-B14F-4D97-AF65-F5344CB8AC3E}">
        <p14:creationId xmlns:p14="http://schemas.microsoft.com/office/powerpoint/2010/main" val="38578036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One bullet section">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7" y="1011542"/>
            <a:ext cx="8204575" cy="3394472"/>
          </a:xfrm>
          <a:prstGeom prst="rect">
            <a:avLst/>
          </a:prstGeo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705262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379498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p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AA2905-B0D7-4690-9884-C3E29536B819}"/>
              </a:ext>
            </a:extLst>
          </p:cNvPr>
          <p:cNvPicPr>
            <a:picLocks noChangeAspect="1"/>
          </p:cNvPicPr>
          <p:nvPr userDrawn="1"/>
        </p:nvPicPr>
        <p:blipFill>
          <a:blip r:embed="rId2"/>
          <a:stretch>
            <a:fillRect/>
          </a:stretch>
        </p:blipFill>
        <p:spPr>
          <a:xfrm>
            <a:off x="0" y="0"/>
            <a:ext cx="9144000" cy="5141596"/>
          </a:xfrm>
          <a:prstGeom prst="rect">
            <a:avLst/>
          </a:prstGeom>
        </p:spPr>
      </p:pic>
      <p:sp>
        <p:nvSpPr>
          <p:cNvPr id="5" name="Rectangle 4">
            <a:extLst>
              <a:ext uri="{FF2B5EF4-FFF2-40B4-BE49-F238E27FC236}">
                <a16:creationId xmlns:a16="http://schemas.microsoft.com/office/drawing/2014/main" id="{B3E31985-5D7A-46EF-AEFE-3E3FD0DBD0C7}"/>
              </a:ext>
            </a:extLst>
          </p:cNvPr>
          <p:cNvSpPr/>
          <p:nvPr userDrawn="1"/>
        </p:nvSpPr>
        <p:spPr>
          <a:xfrm>
            <a:off x="0" y="0"/>
            <a:ext cx="9144000" cy="5141596"/>
          </a:xfrm>
          <a:prstGeom prst="rect">
            <a:avLst/>
          </a:prstGeom>
          <a:solidFill>
            <a:srgbClr val="00080C">
              <a:alpha val="6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6" name="TextBox 5">
            <a:extLst>
              <a:ext uri="{FF2B5EF4-FFF2-40B4-BE49-F238E27FC236}">
                <a16:creationId xmlns:a16="http://schemas.microsoft.com/office/drawing/2014/main" id="{D87E824A-431F-48F5-9943-918589BD1505}"/>
              </a:ext>
            </a:extLst>
          </p:cNvPr>
          <p:cNvSpPr txBox="1"/>
          <p:nvPr userDrawn="1"/>
        </p:nvSpPr>
        <p:spPr>
          <a:xfrm>
            <a:off x="336790" y="4802438"/>
            <a:ext cx="4447181" cy="107722"/>
          </a:xfrm>
          <a:prstGeom prst="rect">
            <a:avLst/>
          </a:prstGeom>
          <a:noFill/>
        </p:spPr>
        <p:txBody>
          <a:bodyPr wrap="square" lIns="0" tIns="0" rIns="0" bIns="0" rtlCol="0">
            <a:spAutoFit/>
          </a:bodyPr>
          <a:lstStyle/>
          <a:p>
            <a:pPr marL="0" marR="0" indent="0" algn="l" defTabSz="457189"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 name="Picture 6">
            <a:extLst>
              <a:ext uri="{FF2B5EF4-FFF2-40B4-BE49-F238E27FC236}">
                <a16:creationId xmlns:a16="http://schemas.microsoft.com/office/drawing/2014/main" id="{3B9B20BB-A2C2-4227-947A-83D033F08B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9" y="4706911"/>
            <a:ext cx="443363" cy="265064"/>
          </a:xfrm>
          <a:prstGeom prst="rect">
            <a:avLst/>
          </a:prstGeom>
        </p:spPr>
      </p:pic>
    </p:spTree>
    <p:extLst>
      <p:ext uri="{BB962C8B-B14F-4D97-AF65-F5344CB8AC3E}">
        <p14:creationId xmlns:p14="http://schemas.microsoft.com/office/powerpoint/2010/main" val="352136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8908C-0429-2F4B-B1B6-89BF728929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5E5129-1855-524F-BA9D-BE85008D908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91F720-3DAA-C64C-AE2A-E0148087D18A}"/>
              </a:ext>
            </a:extLst>
          </p:cNvPr>
          <p:cNvSpPr>
            <a:spLocks noGrp="1"/>
          </p:cNvSpPr>
          <p:nvPr>
            <p:ph type="dt" sz="half" idx="10"/>
          </p:nvPr>
        </p:nvSpPr>
        <p:spPr/>
        <p:txBody>
          <a:bodyPr/>
          <a:lstStyle/>
          <a:p>
            <a:fld id="{52636868-6E3F-A346-B23A-6A575E3C497E}" type="datetimeFigureOut">
              <a:rPr lang="en-US" smtClean="0"/>
              <a:t>1/24/19</a:t>
            </a:fld>
            <a:endParaRPr lang="en-US"/>
          </a:p>
        </p:txBody>
      </p:sp>
      <p:sp>
        <p:nvSpPr>
          <p:cNvPr id="5" name="Footer Placeholder 4">
            <a:extLst>
              <a:ext uri="{FF2B5EF4-FFF2-40B4-BE49-F238E27FC236}">
                <a16:creationId xmlns:a16="http://schemas.microsoft.com/office/drawing/2014/main" id="{040B829F-B8E4-EF45-9C37-B44C292AD7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106BB9-5319-5C4C-BAEE-974FA59E5114}"/>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3312010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788EB-40CB-7F4B-B6DD-222B0B66D4BB}"/>
              </a:ext>
            </a:extLst>
          </p:cNvPr>
          <p:cNvSpPr>
            <a:spLocks noGrp="1"/>
          </p:cNvSpPr>
          <p:nvPr>
            <p:ph type="title"/>
          </p:nvPr>
        </p:nvSpPr>
        <p:spPr>
          <a:xfrm>
            <a:off x="623888" y="1282306"/>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F316388A-B0CF-9847-81AC-713EC3BCC93F}"/>
              </a:ext>
            </a:extLst>
          </p:cNvPr>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2891" indent="0">
              <a:buNone/>
              <a:defRPr sz="1500">
                <a:solidFill>
                  <a:schemeClr val="tx1">
                    <a:tint val="75000"/>
                  </a:schemeClr>
                </a:solidFill>
              </a:defRPr>
            </a:lvl2pPr>
            <a:lvl3pPr marL="685783" indent="0">
              <a:buNone/>
              <a:defRPr sz="1351">
                <a:solidFill>
                  <a:schemeClr val="tx1">
                    <a:tint val="75000"/>
                  </a:schemeClr>
                </a:solidFill>
              </a:defRPr>
            </a:lvl3pPr>
            <a:lvl4pPr marL="1028674"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9" indent="0">
              <a:buNone/>
              <a:defRPr sz="1200">
                <a:solidFill>
                  <a:schemeClr val="tx1">
                    <a:tint val="75000"/>
                  </a:schemeClr>
                </a:solidFill>
              </a:defRPr>
            </a:lvl7pPr>
            <a:lvl8pPr marL="2400240" indent="0">
              <a:buNone/>
              <a:defRPr sz="1200">
                <a:solidFill>
                  <a:schemeClr val="tx1">
                    <a:tint val="75000"/>
                  </a:schemeClr>
                </a:solidFill>
              </a:defRPr>
            </a:lvl8pPr>
            <a:lvl9pPr marL="2743131"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17A975B-485D-1C49-B6A6-61BD03EA762B}"/>
              </a:ext>
            </a:extLst>
          </p:cNvPr>
          <p:cNvSpPr>
            <a:spLocks noGrp="1"/>
          </p:cNvSpPr>
          <p:nvPr>
            <p:ph type="dt" sz="half" idx="10"/>
          </p:nvPr>
        </p:nvSpPr>
        <p:spPr/>
        <p:txBody>
          <a:bodyPr/>
          <a:lstStyle/>
          <a:p>
            <a:fld id="{52636868-6E3F-A346-B23A-6A575E3C497E}" type="datetimeFigureOut">
              <a:rPr lang="en-US" smtClean="0"/>
              <a:t>1/24/19</a:t>
            </a:fld>
            <a:endParaRPr lang="en-US"/>
          </a:p>
        </p:txBody>
      </p:sp>
      <p:sp>
        <p:nvSpPr>
          <p:cNvPr id="5" name="Footer Placeholder 4">
            <a:extLst>
              <a:ext uri="{FF2B5EF4-FFF2-40B4-BE49-F238E27FC236}">
                <a16:creationId xmlns:a16="http://schemas.microsoft.com/office/drawing/2014/main" id="{44209DAF-8673-6746-93C8-7B0ECBC717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FBBBDB-55FB-CD4F-AE24-685BB88F5A07}"/>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620736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B95A9-4025-B649-8737-3C970A6B49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203B5F-9621-7F41-989A-2AA8A8C57AC2}"/>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E6E330-6D85-074B-B1E5-4812B8CD9930}"/>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FF1D176-EEE1-0A4B-BC68-F1BC952994E6}"/>
              </a:ext>
            </a:extLst>
          </p:cNvPr>
          <p:cNvSpPr>
            <a:spLocks noGrp="1"/>
          </p:cNvSpPr>
          <p:nvPr>
            <p:ph type="dt" sz="half" idx="10"/>
          </p:nvPr>
        </p:nvSpPr>
        <p:spPr/>
        <p:txBody>
          <a:bodyPr/>
          <a:lstStyle/>
          <a:p>
            <a:fld id="{52636868-6E3F-A346-B23A-6A575E3C497E}" type="datetimeFigureOut">
              <a:rPr lang="en-US" smtClean="0"/>
              <a:t>1/24/19</a:t>
            </a:fld>
            <a:endParaRPr lang="en-US"/>
          </a:p>
        </p:txBody>
      </p:sp>
      <p:sp>
        <p:nvSpPr>
          <p:cNvPr id="6" name="Footer Placeholder 5">
            <a:extLst>
              <a:ext uri="{FF2B5EF4-FFF2-40B4-BE49-F238E27FC236}">
                <a16:creationId xmlns:a16="http://schemas.microsoft.com/office/drawing/2014/main" id="{E138E2B7-5096-DB47-9CAC-1FF999552D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FC50A4-2C34-6C4B-A5AB-80C035ACF395}"/>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2116353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93A01-B9D9-7749-849A-71DB460D0641}"/>
              </a:ext>
            </a:extLst>
          </p:cNvPr>
          <p:cNvSpPr>
            <a:spLocks noGrp="1"/>
          </p:cNvSpPr>
          <p:nvPr>
            <p:ph type="title"/>
          </p:nvPr>
        </p:nvSpPr>
        <p:spPr>
          <a:xfrm>
            <a:off x="629841" y="273846"/>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6CE591-8FFE-1540-A773-26D0E340FD5C}"/>
              </a:ext>
            </a:extLst>
          </p:cNvPr>
          <p:cNvSpPr>
            <a:spLocks noGrp="1"/>
          </p:cNvSpPr>
          <p:nvPr>
            <p:ph type="body" idx="1"/>
          </p:nvPr>
        </p:nvSpPr>
        <p:spPr>
          <a:xfrm>
            <a:off x="629842" y="1260872"/>
            <a:ext cx="3868340" cy="617934"/>
          </a:xfrm>
        </p:spPr>
        <p:txBody>
          <a:bodyPr anchor="b"/>
          <a:lstStyle>
            <a:lvl1pPr marL="0" indent="0">
              <a:buNone/>
              <a:defRPr sz="1800" b="1"/>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9AF837B6-3F48-3C49-9185-44F5DAB94407}"/>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8AAD45-ADCB-C546-9E6A-D466E72DB54F}"/>
              </a:ext>
            </a:extLst>
          </p:cNvPr>
          <p:cNvSpPr>
            <a:spLocks noGrp="1"/>
          </p:cNvSpPr>
          <p:nvPr>
            <p:ph type="body" sz="quarter" idx="3"/>
          </p:nvPr>
        </p:nvSpPr>
        <p:spPr>
          <a:xfrm>
            <a:off x="4629153" y="1260872"/>
            <a:ext cx="3887391" cy="617934"/>
          </a:xfrm>
        </p:spPr>
        <p:txBody>
          <a:bodyPr anchor="b"/>
          <a:lstStyle>
            <a:lvl1pPr marL="0" indent="0">
              <a:buNone/>
              <a:defRPr sz="1800" b="1"/>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8ADB3067-80C2-ED48-9E66-9731E2B64372}"/>
              </a:ext>
            </a:extLst>
          </p:cNvPr>
          <p:cNvSpPr>
            <a:spLocks noGrp="1"/>
          </p:cNvSpPr>
          <p:nvPr>
            <p:ph sz="quarter" idx="4"/>
          </p:nvPr>
        </p:nvSpPr>
        <p:spPr>
          <a:xfrm>
            <a:off x="4629153"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04D9A6-3536-2646-B21D-6C76BE99304C}"/>
              </a:ext>
            </a:extLst>
          </p:cNvPr>
          <p:cNvSpPr>
            <a:spLocks noGrp="1"/>
          </p:cNvSpPr>
          <p:nvPr>
            <p:ph type="dt" sz="half" idx="10"/>
          </p:nvPr>
        </p:nvSpPr>
        <p:spPr/>
        <p:txBody>
          <a:bodyPr/>
          <a:lstStyle/>
          <a:p>
            <a:fld id="{52636868-6E3F-A346-B23A-6A575E3C497E}" type="datetimeFigureOut">
              <a:rPr lang="en-US" smtClean="0"/>
              <a:t>1/24/19</a:t>
            </a:fld>
            <a:endParaRPr lang="en-US"/>
          </a:p>
        </p:txBody>
      </p:sp>
      <p:sp>
        <p:nvSpPr>
          <p:cNvPr id="8" name="Footer Placeholder 7">
            <a:extLst>
              <a:ext uri="{FF2B5EF4-FFF2-40B4-BE49-F238E27FC236}">
                <a16:creationId xmlns:a16="http://schemas.microsoft.com/office/drawing/2014/main" id="{B6A1D8C6-49D6-6146-9566-CCA233DC479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CB406F-87D9-DD49-8901-C5FB65AA1CFA}"/>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3682759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366F6-F5CE-7745-BBF6-0BBECD8548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385BCD-82B7-BE43-94F3-13D048109549}"/>
              </a:ext>
            </a:extLst>
          </p:cNvPr>
          <p:cNvSpPr>
            <a:spLocks noGrp="1"/>
          </p:cNvSpPr>
          <p:nvPr>
            <p:ph type="dt" sz="half" idx="10"/>
          </p:nvPr>
        </p:nvSpPr>
        <p:spPr/>
        <p:txBody>
          <a:bodyPr/>
          <a:lstStyle/>
          <a:p>
            <a:fld id="{52636868-6E3F-A346-B23A-6A575E3C497E}" type="datetimeFigureOut">
              <a:rPr lang="en-US" smtClean="0"/>
              <a:t>1/24/19</a:t>
            </a:fld>
            <a:endParaRPr lang="en-US"/>
          </a:p>
        </p:txBody>
      </p:sp>
      <p:sp>
        <p:nvSpPr>
          <p:cNvPr id="4" name="Footer Placeholder 3">
            <a:extLst>
              <a:ext uri="{FF2B5EF4-FFF2-40B4-BE49-F238E27FC236}">
                <a16:creationId xmlns:a16="http://schemas.microsoft.com/office/drawing/2014/main" id="{1993BEF3-4EE9-7F41-AD87-6F01C62C669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1406D0E-2197-BE46-AACE-2D75D43795D4}"/>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4250479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895C3E-00A8-0643-9AD3-C9755992410D}"/>
              </a:ext>
            </a:extLst>
          </p:cNvPr>
          <p:cNvSpPr>
            <a:spLocks noGrp="1"/>
          </p:cNvSpPr>
          <p:nvPr>
            <p:ph type="dt" sz="half" idx="10"/>
          </p:nvPr>
        </p:nvSpPr>
        <p:spPr/>
        <p:txBody>
          <a:bodyPr/>
          <a:lstStyle/>
          <a:p>
            <a:fld id="{52636868-6E3F-A346-B23A-6A575E3C497E}" type="datetimeFigureOut">
              <a:rPr lang="en-US" smtClean="0"/>
              <a:t>1/24/19</a:t>
            </a:fld>
            <a:endParaRPr lang="en-US"/>
          </a:p>
        </p:txBody>
      </p:sp>
      <p:sp>
        <p:nvSpPr>
          <p:cNvPr id="3" name="Footer Placeholder 2">
            <a:extLst>
              <a:ext uri="{FF2B5EF4-FFF2-40B4-BE49-F238E27FC236}">
                <a16:creationId xmlns:a16="http://schemas.microsoft.com/office/drawing/2014/main" id="{F568FB07-2F88-744D-8E2C-3BD08FF3458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45A129-D61B-F44F-9297-9494D6091616}"/>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1560024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53039-B410-A443-8A91-C912AF6C131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990BD8E-64F3-F84E-8D0C-997122652A06}"/>
              </a:ext>
            </a:extLst>
          </p:cNvPr>
          <p:cNvSpPr>
            <a:spLocks noGrp="1"/>
          </p:cNvSpPr>
          <p:nvPr>
            <p:ph idx="1"/>
          </p:nvPr>
        </p:nvSpPr>
        <p:spPr>
          <a:xfrm>
            <a:off x="3887391" y="740571"/>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30D055-6E3D-7B48-A1F6-8EF788ED7BCE}"/>
              </a:ext>
            </a:extLst>
          </p:cNvPr>
          <p:cNvSpPr>
            <a:spLocks noGrp="1"/>
          </p:cNvSpPr>
          <p:nvPr>
            <p:ph type="body" sz="half" idx="2"/>
          </p:nvPr>
        </p:nvSpPr>
        <p:spPr>
          <a:xfrm>
            <a:off x="629841" y="1543051"/>
            <a:ext cx="2949178" cy="2858691"/>
          </a:xfrm>
        </p:spPr>
        <p:txBody>
          <a:bodyPr/>
          <a:lstStyle>
            <a:lvl1pPr marL="0" indent="0">
              <a:buNone/>
              <a:defRPr sz="1200"/>
            </a:lvl1pPr>
            <a:lvl2pPr marL="342891" indent="0">
              <a:buNone/>
              <a:defRPr sz="1051"/>
            </a:lvl2pPr>
            <a:lvl3pPr marL="685783" indent="0">
              <a:buNone/>
              <a:defRPr sz="900"/>
            </a:lvl3pPr>
            <a:lvl4pPr marL="1028674" indent="0">
              <a:buNone/>
              <a:defRPr sz="751"/>
            </a:lvl4pPr>
            <a:lvl5pPr marL="1371566" indent="0">
              <a:buNone/>
              <a:defRPr sz="751"/>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a:t>Edit Master text styles</a:t>
            </a:r>
          </a:p>
        </p:txBody>
      </p:sp>
      <p:sp>
        <p:nvSpPr>
          <p:cNvPr id="5" name="Date Placeholder 4">
            <a:extLst>
              <a:ext uri="{FF2B5EF4-FFF2-40B4-BE49-F238E27FC236}">
                <a16:creationId xmlns:a16="http://schemas.microsoft.com/office/drawing/2014/main" id="{72BF63D8-5B01-B14B-96EF-6BC64D65B3C6}"/>
              </a:ext>
            </a:extLst>
          </p:cNvPr>
          <p:cNvSpPr>
            <a:spLocks noGrp="1"/>
          </p:cNvSpPr>
          <p:nvPr>
            <p:ph type="dt" sz="half" idx="10"/>
          </p:nvPr>
        </p:nvSpPr>
        <p:spPr/>
        <p:txBody>
          <a:bodyPr/>
          <a:lstStyle/>
          <a:p>
            <a:fld id="{52636868-6E3F-A346-B23A-6A575E3C497E}" type="datetimeFigureOut">
              <a:rPr lang="en-US" smtClean="0"/>
              <a:t>1/24/19</a:t>
            </a:fld>
            <a:endParaRPr lang="en-US"/>
          </a:p>
        </p:txBody>
      </p:sp>
      <p:sp>
        <p:nvSpPr>
          <p:cNvPr id="6" name="Footer Placeholder 5">
            <a:extLst>
              <a:ext uri="{FF2B5EF4-FFF2-40B4-BE49-F238E27FC236}">
                <a16:creationId xmlns:a16="http://schemas.microsoft.com/office/drawing/2014/main" id="{D706B32E-639E-5747-88BF-AE53AE46F8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AD9DE7-21CB-314B-BB71-CF3FD6E40368}"/>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3304277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DEB74-EF0E-0847-A1A2-A0E60B9C55E3}"/>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68D3CBC5-5D4C-BC44-9A97-0DF1D4D4B365}"/>
              </a:ext>
            </a:extLst>
          </p:cNvPr>
          <p:cNvSpPr>
            <a:spLocks noGrp="1"/>
          </p:cNvSpPr>
          <p:nvPr>
            <p:ph type="pic" idx="1"/>
          </p:nvPr>
        </p:nvSpPr>
        <p:spPr>
          <a:xfrm>
            <a:off x="3887391" y="740571"/>
            <a:ext cx="4629150" cy="3655219"/>
          </a:xfrm>
        </p:spPr>
        <p:txBody>
          <a:bodyPr/>
          <a:lstStyle>
            <a:lvl1pPr marL="0" indent="0">
              <a:buNone/>
              <a:defRPr sz="2400"/>
            </a:lvl1pPr>
            <a:lvl2pPr marL="342891" indent="0">
              <a:buNone/>
              <a:defRPr sz="2100"/>
            </a:lvl2pPr>
            <a:lvl3pPr marL="685783" indent="0">
              <a:buNone/>
              <a:defRPr sz="1800"/>
            </a:lvl3pPr>
            <a:lvl4pPr marL="1028674" indent="0">
              <a:buNone/>
              <a:defRPr sz="1500"/>
            </a:lvl4pPr>
            <a:lvl5pPr marL="1371566" indent="0">
              <a:buNone/>
              <a:defRPr sz="1500"/>
            </a:lvl5pPr>
            <a:lvl6pPr marL="1714457" indent="0">
              <a:buNone/>
              <a:defRPr sz="1500"/>
            </a:lvl6pPr>
            <a:lvl7pPr marL="2057349" indent="0">
              <a:buNone/>
              <a:defRPr sz="1500"/>
            </a:lvl7pPr>
            <a:lvl8pPr marL="2400240" indent="0">
              <a:buNone/>
              <a:defRPr sz="1500"/>
            </a:lvl8pPr>
            <a:lvl9pPr marL="2743131" indent="0">
              <a:buNone/>
              <a:defRPr sz="1500"/>
            </a:lvl9pPr>
          </a:lstStyle>
          <a:p>
            <a:r>
              <a:rPr lang="en-US"/>
              <a:t>Click icon to add picture</a:t>
            </a:r>
          </a:p>
        </p:txBody>
      </p:sp>
      <p:sp>
        <p:nvSpPr>
          <p:cNvPr id="4" name="Text Placeholder 3">
            <a:extLst>
              <a:ext uri="{FF2B5EF4-FFF2-40B4-BE49-F238E27FC236}">
                <a16:creationId xmlns:a16="http://schemas.microsoft.com/office/drawing/2014/main" id="{6EBE6CE6-7592-6D4B-ABE3-F8CD958510E8}"/>
              </a:ext>
            </a:extLst>
          </p:cNvPr>
          <p:cNvSpPr>
            <a:spLocks noGrp="1"/>
          </p:cNvSpPr>
          <p:nvPr>
            <p:ph type="body" sz="half" idx="2"/>
          </p:nvPr>
        </p:nvSpPr>
        <p:spPr>
          <a:xfrm>
            <a:off x="629841" y="1543051"/>
            <a:ext cx="2949178" cy="2858691"/>
          </a:xfrm>
        </p:spPr>
        <p:txBody>
          <a:bodyPr/>
          <a:lstStyle>
            <a:lvl1pPr marL="0" indent="0">
              <a:buNone/>
              <a:defRPr sz="1200"/>
            </a:lvl1pPr>
            <a:lvl2pPr marL="342891" indent="0">
              <a:buNone/>
              <a:defRPr sz="1051"/>
            </a:lvl2pPr>
            <a:lvl3pPr marL="685783" indent="0">
              <a:buNone/>
              <a:defRPr sz="900"/>
            </a:lvl3pPr>
            <a:lvl4pPr marL="1028674" indent="0">
              <a:buNone/>
              <a:defRPr sz="751"/>
            </a:lvl4pPr>
            <a:lvl5pPr marL="1371566" indent="0">
              <a:buNone/>
              <a:defRPr sz="751"/>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a:t>Edit Master text styles</a:t>
            </a:r>
          </a:p>
        </p:txBody>
      </p:sp>
      <p:sp>
        <p:nvSpPr>
          <p:cNvPr id="5" name="Date Placeholder 4">
            <a:extLst>
              <a:ext uri="{FF2B5EF4-FFF2-40B4-BE49-F238E27FC236}">
                <a16:creationId xmlns:a16="http://schemas.microsoft.com/office/drawing/2014/main" id="{75A498B9-B9B0-F949-8A5F-5E81C15A289F}"/>
              </a:ext>
            </a:extLst>
          </p:cNvPr>
          <p:cNvSpPr>
            <a:spLocks noGrp="1"/>
          </p:cNvSpPr>
          <p:nvPr>
            <p:ph type="dt" sz="half" idx="10"/>
          </p:nvPr>
        </p:nvSpPr>
        <p:spPr/>
        <p:txBody>
          <a:bodyPr/>
          <a:lstStyle/>
          <a:p>
            <a:fld id="{52636868-6E3F-A346-B23A-6A575E3C497E}" type="datetimeFigureOut">
              <a:rPr lang="en-US" smtClean="0"/>
              <a:t>1/24/19</a:t>
            </a:fld>
            <a:endParaRPr lang="en-US"/>
          </a:p>
        </p:txBody>
      </p:sp>
      <p:sp>
        <p:nvSpPr>
          <p:cNvPr id="6" name="Footer Placeholder 5">
            <a:extLst>
              <a:ext uri="{FF2B5EF4-FFF2-40B4-BE49-F238E27FC236}">
                <a16:creationId xmlns:a16="http://schemas.microsoft.com/office/drawing/2014/main" id="{612AF2E3-ECA2-6643-A8A8-581F887548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5007FE-EA7C-B246-AEC7-76AA36589F18}"/>
              </a:ext>
            </a:extLst>
          </p:cNvPr>
          <p:cNvSpPr>
            <a:spLocks noGrp="1"/>
          </p:cNvSpPr>
          <p:nvPr>
            <p:ph type="sldNum" sz="quarter" idx="12"/>
          </p:nvPr>
        </p:nvSpPr>
        <p:spPr/>
        <p:txBody>
          <a:bodyPr/>
          <a:lstStyle/>
          <a:p>
            <a:fld id="{7B277F74-6F1A-2342-AD03-6584BA0D95BF}" type="slidenum">
              <a:rPr lang="en-US" smtClean="0"/>
              <a:t>‹#›</a:t>
            </a:fld>
            <a:endParaRPr lang="en-US"/>
          </a:p>
        </p:txBody>
      </p:sp>
    </p:spTree>
    <p:extLst>
      <p:ext uri="{BB962C8B-B14F-4D97-AF65-F5344CB8AC3E}">
        <p14:creationId xmlns:p14="http://schemas.microsoft.com/office/powerpoint/2010/main" val="942184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3347"/>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7D547C-5F1D-B949-9FFD-BAD5B14A4C93}"/>
              </a:ext>
            </a:extLst>
          </p:cNvPr>
          <p:cNvSpPr>
            <a:spLocks noGrp="1"/>
          </p:cNvSpPr>
          <p:nvPr>
            <p:ph type="title"/>
          </p:nvPr>
        </p:nvSpPr>
        <p:spPr>
          <a:xfrm>
            <a:off x="628650" y="273846"/>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DB6F1C9-0027-2940-8715-5B985DD72674}"/>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3828C8-4565-EB43-BCC1-71E8A5F93B97}"/>
              </a:ext>
            </a:extLst>
          </p:cNvPr>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2636868-6E3F-A346-B23A-6A575E3C497E}" type="datetimeFigureOut">
              <a:rPr lang="en-US" smtClean="0"/>
              <a:t>1/24/19</a:t>
            </a:fld>
            <a:endParaRPr lang="en-US"/>
          </a:p>
        </p:txBody>
      </p:sp>
      <p:sp>
        <p:nvSpPr>
          <p:cNvPr id="5" name="Footer Placeholder 4">
            <a:extLst>
              <a:ext uri="{FF2B5EF4-FFF2-40B4-BE49-F238E27FC236}">
                <a16:creationId xmlns:a16="http://schemas.microsoft.com/office/drawing/2014/main" id="{D4477B23-C1E3-4548-9757-CC4FD7BDFB83}"/>
              </a:ext>
            </a:extLst>
          </p:cNvPr>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A91715C-8885-9541-AF84-1F66126C2E8C}"/>
              </a:ext>
            </a:extLst>
          </p:cNvPr>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7B277F74-6F1A-2342-AD03-6584BA0D95BF}" type="slidenum">
              <a:rPr lang="en-US" smtClean="0"/>
              <a:t>‹#›</a:t>
            </a:fld>
            <a:endParaRPr lang="en-US"/>
          </a:p>
        </p:txBody>
      </p:sp>
    </p:spTree>
    <p:extLst>
      <p:ext uri="{BB962C8B-B14F-4D97-AF65-F5344CB8AC3E}">
        <p14:creationId xmlns:p14="http://schemas.microsoft.com/office/powerpoint/2010/main" val="13266792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74" r:id="rId14"/>
    <p:sldLayoutId id="2147483675" r:id="rId15"/>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1"/>
        </a:spcBef>
        <a:buFont typeface="Arial" panose="020B0604020202020204" pitchFamily="34" charset="0"/>
        <a:buChar char="•"/>
        <a:defRPr sz="2100" kern="1200">
          <a:solidFill>
            <a:schemeClr val="tx1"/>
          </a:solidFill>
          <a:latin typeface="+mn-lt"/>
          <a:ea typeface="+mn-ea"/>
          <a:cs typeface="+mn-cs"/>
        </a:defRPr>
      </a:lvl1pPr>
      <a:lvl2pPr marL="514338"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9"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1"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p:bodyStyle>
    <p:otherStyle>
      <a:defPPr>
        <a:defRPr lang="en-US"/>
      </a:defPPr>
      <a:lvl1pPr marL="0" algn="l" defTabSz="685783" rtl="0" eaLnBrk="1" latinLnBrk="0" hangingPunct="1">
        <a:defRPr sz="1351" kern="1200">
          <a:solidFill>
            <a:schemeClr val="tx1"/>
          </a:solidFill>
          <a:latin typeface="+mn-lt"/>
          <a:ea typeface="+mn-ea"/>
          <a:cs typeface="+mn-cs"/>
        </a:defRPr>
      </a:lvl1pPr>
      <a:lvl2pPr marL="342891" algn="l" defTabSz="685783" rtl="0" eaLnBrk="1" latinLnBrk="0" hangingPunct="1">
        <a:defRPr sz="1351" kern="1200">
          <a:solidFill>
            <a:schemeClr val="tx1"/>
          </a:solidFill>
          <a:latin typeface="+mn-lt"/>
          <a:ea typeface="+mn-ea"/>
          <a:cs typeface="+mn-cs"/>
        </a:defRPr>
      </a:lvl2pPr>
      <a:lvl3pPr marL="685783" algn="l" defTabSz="685783" rtl="0" eaLnBrk="1" latinLnBrk="0" hangingPunct="1">
        <a:defRPr sz="1351" kern="1200">
          <a:solidFill>
            <a:schemeClr val="tx1"/>
          </a:solidFill>
          <a:latin typeface="+mn-lt"/>
          <a:ea typeface="+mn-ea"/>
          <a:cs typeface="+mn-cs"/>
        </a:defRPr>
      </a:lvl3pPr>
      <a:lvl4pPr marL="1028674" algn="l" defTabSz="685783" rtl="0" eaLnBrk="1" latinLnBrk="0" hangingPunct="1">
        <a:defRPr sz="1351" kern="1200">
          <a:solidFill>
            <a:schemeClr val="tx1"/>
          </a:solidFill>
          <a:latin typeface="+mn-lt"/>
          <a:ea typeface="+mn-ea"/>
          <a:cs typeface="+mn-cs"/>
        </a:defRPr>
      </a:lvl4pPr>
      <a:lvl5pPr marL="1371566" algn="l" defTabSz="685783" rtl="0" eaLnBrk="1" latinLnBrk="0" hangingPunct="1">
        <a:defRPr sz="1351" kern="1200">
          <a:solidFill>
            <a:schemeClr val="tx1"/>
          </a:solidFill>
          <a:latin typeface="+mn-lt"/>
          <a:ea typeface="+mn-ea"/>
          <a:cs typeface="+mn-cs"/>
        </a:defRPr>
      </a:lvl5pPr>
      <a:lvl6pPr marL="1714457" algn="l" defTabSz="685783" rtl="0" eaLnBrk="1" latinLnBrk="0" hangingPunct="1">
        <a:defRPr sz="1351" kern="1200">
          <a:solidFill>
            <a:schemeClr val="tx1"/>
          </a:solidFill>
          <a:latin typeface="+mn-lt"/>
          <a:ea typeface="+mn-ea"/>
          <a:cs typeface="+mn-cs"/>
        </a:defRPr>
      </a:lvl6pPr>
      <a:lvl7pPr marL="2057349" algn="l" defTabSz="685783" rtl="0" eaLnBrk="1" latinLnBrk="0" hangingPunct="1">
        <a:defRPr sz="1351" kern="1200">
          <a:solidFill>
            <a:schemeClr val="tx1"/>
          </a:solidFill>
          <a:latin typeface="+mn-lt"/>
          <a:ea typeface="+mn-ea"/>
          <a:cs typeface="+mn-cs"/>
        </a:defRPr>
      </a:lvl7pPr>
      <a:lvl8pPr marL="2400240" algn="l" defTabSz="685783" rtl="0" eaLnBrk="1" latinLnBrk="0" hangingPunct="1">
        <a:defRPr sz="1351" kern="1200">
          <a:solidFill>
            <a:schemeClr val="tx1"/>
          </a:solidFill>
          <a:latin typeface="+mn-lt"/>
          <a:ea typeface="+mn-ea"/>
          <a:cs typeface="+mn-cs"/>
        </a:defRPr>
      </a:lvl8pPr>
      <a:lvl9pPr marL="2743131" algn="l" defTabSz="685783" rtl="0" eaLnBrk="1" latinLnBrk="0" hangingPunct="1">
        <a:defRPr sz="13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medium.com/@tiago.tmleite/neural-networks-multilayer-perceptron-and-the-backpropagation-algorithm-a5cd5b904fde" TargetMode="Externa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hyperlink" Target="https://www.mathworks.com/videos/introduction-to-deep-learning-what-are-convolutional-neural-networks--1489512765771.html" TargetMode="External"/><Relationship Id="rId3" Type="http://schemas.openxmlformats.org/officeDocument/2006/relationships/notesSlide" Target="../notesSlides/notesSlide15.xml"/><Relationship Id="rId7" Type="http://schemas.openxmlformats.org/officeDocument/2006/relationships/image" Target="../media/image33.tiff"/><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hyperlink" Target="http://cs231n.github.io/convolutional-networks/" TargetMode="External"/><Relationship Id="rId5" Type="http://schemas.openxmlformats.org/officeDocument/2006/relationships/image" Target="../media/image32.tiff"/><Relationship Id="rId4" Type="http://schemas.openxmlformats.org/officeDocument/2006/relationships/image" Target="../media/image31.tif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8.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6.xml"/><Relationship Id="rId5" Type="http://schemas.openxmlformats.org/officeDocument/2006/relationships/image" Target="../media/image5.png"/><Relationship Id="rId4" Type="http://schemas.openxmlformats.org/officeDocument/2006/relationships/image" Target="../media/image37.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40.tiff"/><Relationship Id="rId4" Type="http://schemas.openxmlformats.org/officeDocument/2006/relationships/image" Target="../media/image39.tiff"/></Relationships>
</file>

<file path=ppt/slides/_rels/slide22.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5.png"/><Relationship Id="rId26" Type="http://schemas.openxmlformats.org/officeDocument/2006/relationships/image" Target="../media/image63.jpg"/><Relationship Id="rId3" Type="http://schemas.openxmlformats.org/officeDocument/2006/relationships/image" Target="../media/image41.png"/><Relationship Id="rId21" Type="http://schemas.openxmlformats.org/officeDocument/2006/relationships/image" Target="../media/image58.jpg"/><Relationship Id="rId7" Type="http://schemas.openxmlformats.org/officeDocument/2006/relationships/image" Target="../media/image45.png"/><Relationship Id="rId12" Type="http://schemas.openxmlformats.org/officeDocument/2006/relationships/image" Target="../media/image50.jpeg"/><Relationship Id="rId17" Type="http://schemas.openxmlformats.org/officeDocument/2006/relationships/image" Target="../media/image54.tiff"/><Relationship Id="rId25" Type="http://schemas.openxmlformats.org/officeDocument/2006/relationships/image" Target="../media/image62.png"/><Relationship Id="rId2" Type="http://schemas.openxmlformats.org/officeDocument/2006/relationships/notesSlide" Target="../notesSlides/notesSlide20.xml"/><Relationship Id="rId16" Type="http://schemas.openxmlformats.org/officeDocument/2006/relationships/hyperlink" Target="http://www.tusimple.com/index-en.html" TargetMode="External"/><Relationship Id="rId20" Type="http://schemas.openxmlformats.org/officeDocument/2006/relationships/image" Target="../media/image57.png"/><Relationship Id="rId29" Type="http://schemas.openxmlformats.org/officeDocument/2006/relationships/image" Target="../media/image66.jp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49.png"/><Relationship Id="rId24" Type="http://schemas.openxmlformats.org/officeDocument/2006/relationships/image" Target="../media/image61.jpg"/><Relationship Id="rId32" Type="http://schemas.openxmlformats.org/officeDocument/2006/relationships/image" Target="../media/image69.png"/><Relationship Id="rId5" Type="http://schemas.openxmlformats.org/officeDocument/2006/relationships/image" Target="../media/image43.png"/><Relationship Id="rId15" Type="http://schemas.openxmlformats.org/officeDocument/2006/relationships/image" Target="../media/image53.png"/><Relationship Id="rId23" Type="http://schemas.openxmlformats.org/officeDocument/2006/relationships/image" Target="../media/image60.png"/><Relationship Id="rId28" Type="http://schemas.openxmlformats.org/officeDocument/2006/relationships/image" Target="../media/image65.png"/><Relationship Id="rId10" Type="http://schemas.openxmlformats.org/officeDocument/2006/relationships/image" Target="../media/image48.png"/><Relationship Id="rId19" Type="http://schemas.openxmlformats.org/officeDocument/2006/relationships/image" Target="../media/image56.png"/><Relationship Id="rId31" Type="http://schemas.openxmlformats.org/officeDocument/2006/relationships/image" Target="../media/image68.emf"/><Relationship Id="rId4" Type="http://schemas.openxmlformats.org/officeDocument/2006/relationships/image" Target="../media/image42.png"/><Relationship Id="rId9" Type="http://schemas.openxmlformats.org/officeDocument/2006/relationships/image" Target="../media/image47.jpeg"/><Relationship Id="rId14" Type="http://schemas.openxmlformats.org/officeDocument/2006/relationships/image" Target="../media/image52.png"/><Relationship Id="rId22" Type="http://schemas.openxmlformats.org/officeDocument/2006/relationships/image" Target="../media/image59.png"/><Relationship Id="rId27" Type="http://schemas.openxmlformats.org/officeDocument/2006/relationships/image" Target="../media/image64.png"/><Relationship Id="rId30" Type="http://schemas.openxmlformats.org/officeDocument/2006/relationships/image" Target="../media/image67.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thomasdelteil.github.io/FacialEmotionRecognition_MXNet/" TargetMode="External"/><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73.png"/></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hyperlink" Target="http://www.deeplearningbook.org/" TargetMode="External"/><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76.tiff"/><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77.png"/></Relationships>
</file>

<file path=ppt/slides/_rels/slide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4.xml.rels><?xml version="1.0" encoding="UTF-8" standalone="yes"?>
<Relationships xmlns="http://schemas.openxmlformats.org/package/2006/relationships"><Relationship Id="rId8" Type="http://schemas.openxmlformats.org/officeDocument/2006/relationships/image" Target="../media/image85.tiff"/><Relationship Id="rId3" Type="http://schemas.openxmlformats.org/officeDocument/2006/relationships/image" Target="../media/image80.png"/><Relationship Id="rId7" Type="http://schemas.openxmlformats.org/officeDocument/2006/relationships/image" Target="../media/image84.tiff"/><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83.tiff"/><Relationship Id="rId5" Type="http://schemas.openxmlformats.org/officeDocument/2006/relationships/image" Target="../media/image82.png"/><Relationship Id="rId10" Type="http://schemas.openxmlformats.org/officeDocument/2006/relationships/image" Target="../media/image87.tiff"/><Relationship Id="rId4" Type="http://schemas.openxmlformats.org/officeDocument/2006/relationships/image" Target="../media/image81.png"/><Relationship Id="rId9" Type="http://schemas.openxmlformats.org/officeDocument/2006/relationships/image" Target="../media/image86.png"/></Relationships>
</file>

<file path=ppt/slides/_rels/slide35.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8" Type="http://schemas.openxmlformats.org/officeDocument/2006/relationships/hyperlink" Target="http://www.deeplearningbook.org/" TargetMode="External"/><Relationship Id="rId3" Type="http://schemas.openxmlformats.org/officeDocument/2006/relationships/hyperlink" Target="https://mxnet.incubator.apache.org/" TargetMode="External"/><Relationship Id="rId7" Type="http://schemas.openxmlformats.org/officeDocument/2006/relationships/hyperlink" Target="https://d2l.ai/"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mxnet.incubator.apache.org/versions/master/tutorials/index.html" TargetMode="External"/><Relationship Id="rId11" Type="http://schemas.openxmlformats.org/officeDocument/2006/relationships/hyperlink" Target="https://twitter.com/apachemxnet" TargetMode="External"/><Relationship Id="rId5" Type="http://schemas.openxmlformats.org/officeDocument/2006/relationships/hyperlink" Target="https://github.com/vandanavk/mxnet-workshop-gaic" TargetMode="External"/><Relationship Id="rId10" Type="http://schemas.openxmlformats.org/officeDocument/2006/relationships/hyperlink" Target="https://medium.com/apache-mxnet" TargetMode="External"/><Relationship Id="rId4" Type="http://schemas.openxmlformats.org/officeDocument/2006/relationships/hyperlink" Target="https://github.com/apache/incubator-mxnet" TargetMode="External"/><Relationship Id="rId9" Type="http://schemas.openxmlformats.org/officeDocument/2006/relationships/hyperlink" Target="https://gluon-cv.mxnet.io/model_zoo/index.html"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3347"/>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3495718"/>
            <a:ext cx="3683000" cy="433387"/>
          </a:xfrm>
        </p:spPr>
        <p:txBody>
          <a:bodyPr>
            <a:normAutofit/>
          </a:bodyPr>
          <a:lstStyle/>
          <a:p>
            <a:r>
              <a:rPr lang="en-US" b="1" dirty="0"/>
              <a:t>Vandana Kannan</a:t>
            </a:r>
          </a:p>
        </p:txBody>
      </p:sp>
      <p:sp>
        <p:nvSpPr>
          <p:cNvPr id="4" name="Text Placeholder 3"/>
          <p:cNvSpPr>
            <a:spLocks noGrp="1"/>
          </p:cNvSpPr>
          <p:nvPr>
            <p:ph type="body" sz="quarter" idx="12"/>
          </p:nvPr>
        </p:nvSpPr>
        <p:spPr>
          <a:xfrm>
            <a:off x="487902" y="1908230"/>
            <a:ext cx="8410295" cy="1235023"/>
          </a:xfrm>
        </p:spPr>
        <p:txBody>
          <a:bodyPr/>
          <a:lstStyle/>
          <a:p>
            <a:r>
              <a:rPr lang="en-US" b="0" dirty="0"/>
              <a:t>AI powered Emotion Recognition: From Inception to Production</a:t>
            </a:r>
            <a:endParaRPr lang="en-US" sz="2700" dirty="0"/>
          </a:p>
        </p:txBody>
      </p:sp>
      <p:sp>
        <p:nvSpPr>
          <p:cNvPr id="5" name="Text Placeholder 4"/>
          <p:cNvSpPr>
            <a:spLocks noGrp="1"/>
          </p:cNvSpPr>
          <p:nvPr>
            <p:ph type="body" sz="quarter" idx="13"/>
          </p:nvPr>
        </p:nvSpPr>
        <p:spPr>
          <a:xfrm>
            <a:off x="444502" y="3929105"/>
            <a:ext cx="2413001" cy="487849"/>
          </a:xfrm>
        </p:spPr>
        <p:txBody>
          <a:bodyPr>
            <a:normAutofit fontScale="62500" lnSpcReduction="20000"/>
          </a:bodyPr>
          <a:lstStyle/>
          <a:p>
            <a:r>
              <a:rPr lang="en-US" dirty="0"/>
              <a:t>Software Engineer</a:t>
            </a:r>
          </a:p>
          <a:p>
            <a:r>
              <a:rPr lang="en-US" dirty="0"/>
              <a:t>Amazon AI</a:t>
            </a:r>
          </a:p>
        </p:txBody>
      </p:sp>
      <p:pic>
        <p:nvPicPr>
          <p:cNvPr id="6" name="Picture 5">
            <a:extLst>
              <a:ext uri="{FF2B5EF4-FFF2-40B4-BE49-F238E27FC236}">
                <a16:creationId xmlns:a16="http://schemas.microsoft.com/office/drawing/2014/main" id="{DFC1EB84-A323-E74B-9C8B-F1B1FDCEB430}"/>
              </a:ext>
            </a:extLst>
          </p:cNvPr>
          <p:cNvPicPr>
            <a:picLocks noChangeAspect="1"/>
          </p:cNvPicPr>
          <p:nvPr/>
        </p:nvPicPr>
        <p:blipFill>
          <a:blip r:embed="rId3"/>
          <a:stretch>
            <a:fillRect/>
          </a:stretch>
        </p:blipFill>
        <p:spPr>
          <a:xfrm>
            <a:off x="7391400" y="4657803"/>
            <a:ext cx="1717139" cy="428547"/>
          </a:xfrm>
          <a:prstGeom prst="rect">
            <a:avLst/>
          </a:prstGeom>
          <a:solidFill>
            <a:schemeClr val="bg2">
              <a:lumMod val="75000"/>
              <a:alpha val="41000"/>
            </a:schemeClr>
          </a:solidFill>
        </p:spPr>
      </p:pic>
      <p:sp>
        <p:nvSpPr>
          <p:cNvPr id="7" name="TextBox 6">
            <a:extLst>
              <a:ext uri="{FF2B5EF4-FFF2-40B4-BE49-F238E27FC236}">
                <a16:creationId xmlns:a16="http://schemas.microsoft.com/office/drawing/2014/main" id="{09DE4594-A09E-9348-B81B-E1B2D754F671}"/>
              </a:ext>
            </a:extLst>
          </p:cNvPr>
          <p:cNvSpPr txBox="1"/>
          <p:nvPr/>
        </p:nvSpPr>
        <p:spPr>
          <a:xfrm flipH="1">
            <a:off x="7162800" y="4505158"/>
            <a:ext cx="308255" cy="646331"/>
          </a:xfrm>
          <a:prstGeom prst="rect">
            <a:avLst/>
          </a:prstGeom>
          <a:noFill/>
        </p:spPr>
        <p:txBody>
          <a:bodyPr wrap="square" rtlCol="0">
            <a:spAutoFit/>
          </a:bodyPr>
          <a:lstStyle/>
          <a:p>
            <a:r>
              <a:rPr lang="en-US" sz="3600" dirty="0"/>
              <a:t>*</a:t>
            </a:r>
          </a:p>
        </p:txBody>
      </p:sp>
      <p:pic>
        <p:nvPicPr>
          <p:cNvPr id="12" name="Picture 11">
            <a:extLst>
              <a:ext uri="{FF2B5EF4-FFF2-40B4-BE49-F238E27FC236}">
                <a16:creationId xmlns:a16="http://schemas.microsoft.com/office/drawing/2014/main" id="{34D85D20-28F8-BA40-8FE8-E041944A256F}"/>
              </a:ext>
            </a:extLst>
          </p:cNvPr>
          <p:cNvPicPr>
            <a:picLocks noChangeAspect="1"/>
          </p:cNvPicPr>
          <p:nvPr/>
        </p:nvPicPr>
        <p:blipFill>
          <a:blip r:embed="rId4"/>
          <a:stretch>
            <a:fillRect/>
          </a:stretch>
        </p:blipFill>
        <p:spPr>
          <a:xfrm>
            <a:off x="533400" y="4552950"/>
            <a:ext cx="1524000" cy="520700"/>
          </a:xfrm>
          <a:prstGeom prst="rect">
            <a:avLst/>
          </a:prstGeom>
        </p:spPr>
      </p:pic>
      <p:sp>
        <p:nvSpPr>
          <p:cNvPr id="8" name="Text Placeholder 1">
            <a:extLst>
              <a:ext uri="{FF2B5EF4-FFF2-40B4-BE49-F238E27FC236}">
                <a16:creationId xmlns:a16="http://schemas.microsoft.com/office/drawing/2014/main" id="{E2355D42-4118-D245-B065-0DA41FA25DB7}"/>
              </a:ext>
            </a:extLst>
          </p:cNvPr>
          <p:cNvSpPr txBox="1">
            <a:spLocks/>
          </p:cNvSpPr>
          <p:nvPr/>
        </p:nvSpPr>
        <p:spPr>
          <a:xfrm>
            <a:off x="3727189" y="3499733"/>
            <a:ext cx="3683000" cy="433387"/>
          </a:xfrm>
          <a:prstGeom prst="rect">
            <a:avLst/>
          </a:prstGeom>
        </p:spPr>
        <p:txBody>
          <a:bodyPr vert="horz" lIns="91440" tIns="45720" rIns="91440" bIns="45720" rtlCol="0">
            <a:normAutofit/>
          </a:bodyPr>
          <a:lstStyle>
            <a:lvl1pPr marL="0" indent="0" algn="l" defTabSz="685783" rtl="0" eaLnBrk="1" latinLnBrk="0" hangingPunct="1">
              <a:lnSpc>
                <a:spcPct val="90000"/>
              </a:lnSpc>
              <a:spcBef>
                <a:spcPts val="751"/>
              </a:spcBef>
              <a:buFont typeface="Arial" panose="020B0604020202020204" pitchFamily="34" charset="0"/>
              <a:buNone/>
              <a:defRPr sz="1600" kern="1200" baseline="0">
                <a:solidFill>
                  <a:schemeClr val="tx1"/>
                </a:solidFill>
                <a:latin typeface="+mn-lt"/>
                <a:ea typeface="+mn-ea"/>
                <a:cs typeface="+mn-cs"/>
              </a:defRPr>
            </a:lvl1pPr>
            <a:lvl2pPr marL="514338"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9"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1"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r>
              <a:rPr lang="en-US" b="1" dirty="0"/>
              <a:t>Naveen Swamy</a:t>
            </a:r>
          </a:p>
        </p:txBody>
      </p:sp>
      <p:sp>
        <p:nvSpPr>
          <p:cNvPr id="9" name="Text Placeholder 4">
            <a:extLst>
              <a:ext uri="{FF2B5EF4-FFF2-40B4-BE49-F238E27FC236}">
                <a16:creationId xmlns:a16="http://schemas.microsoft.com/office/drawing/2014/main" id="{EDDF2FD8-586E-8C41-AE18-068C7842CB90}"/>
              </a:ext>
            </a:extLst>
          </p:cNvPr>
          <p:cNvSpPr txBox="1">
            <a:spLocks/>
          </p:cNvSpPr>
          <p:nvPr/>
        </p:nvSpPr>
        <p:spPr>
          <a:xfrm>
            <a:off x="3727191" y="3933120"/>
            <a:ext cx="2413001" cy="487849"/>
          </a:xfrm>
          <a:prstGeom prst="rect">
            <a:avLst/>
          </a:prstGeom>
        </p:spPr>
        <p:txBody>
          <a:bodyPr vert="horz" lIns="91440" tIns="45720" rIns="91440" bIns="45720" rtlCol="0">
            <a:normAutofit fontScale="62500" lnSpcReduction="20000"/>
          </a:bodyPr>
          <a:lstStyle>
            <a:lvl1pPr marL="0" indent="0" algn="l" defTabSz="685783" rtl="0" eaLnBrk="1" latinLnBrk="0" hangingPunct="1">
              <a:lnSpc>
                <a:spcPct val="90000"/>
              </a:lnSpc>
              <a:spcBef>
                <a:spcPts val="751"/>
              </a:spcBef>
              <a:buFont typeface="Arial" panose="020B0604020202020204" pitchFamily="34" charset="0"/>
              <a:buNone/>
              <a:defRPr sz="2100" kern="1200">
                <a:solidFill>
                  <a:schemeClr val="tx1"/>
                </a:solidFill>
                <a:latin typeface="+mn-lt"/>
                <a:ea typeface="+mn-ea"/>
                <a:cs typeface="+mn-cs"/>
              </a:defRPr>
            </a:lvl1pPr>
            <a:lvl2pPr marL="514338"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9"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1"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r>
              <a:rPr lang="en-US" dirty="0"/>
              <a:t>Senior Software Engineer</a:t>
            </a:r>
          </a:p>
          <a:p>
            <a:r>
              <a:rPr lang="en-US" dirty="0"/>
              <a:t>Amazon AI</a:t>
            </a:r>
          </a:p>
        </p:txBody>
      </p:sp>
    </p:spTree>
    <p:extLst>
      <p:ext uri="{BB962C8B-B14F-4D97-AF65-F5344CB8AC3E}">
        <p14:creationId xmlns:p14="http://schemas.microsoft.com/office/powerpoint/2010/main" val="4174743615"/>
      </p:ext>
    </p:extLst>
  </p:cSld>
  <p:clrMapOvr>
    <a:masterClrMapping/>
  </p:clrMapOvr>
  <mc:AlternateContent xmlns:mc="http://schemas.openxmlformats.org/markup-compatibility/2006" xmlns:p14="http://schemas.microsoft.com/office/powerpoint/2010/main">
    <mc:Choice Requires="p14">
      <p:transition spd="med" p14:dur="700" advTm="6897">
        <p:fade/>
      </p:transition>
    </mc:Choice>
    <mc:Fallback xmlns="">
      <p:transition spd="med" advTm="6897">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0EEC5-3FB2-714D-8747-FE396C62458C}"/>
              </a:ext>
            </a:extLst>
          </p:cNvPr>
          <p:cNvSpPr>
            <a:spLocks noGrp="1"/>
          </p:cNvSpPr>
          <p:nvPr>
            <p:ph type="title"/>
          </p:nvPr>
        </p:nvSpPr>
        <p:spPr>
          <a:xfrm>
            <a:off x="457200" y="29076"/>
            <a:ext cx="7886700" cy="994172"/>
          </a:xfrm>
        </p:spPr>
        <p:txBody>
          <a:bodyPr/>
          <a:lstStyle/>
          <a:p>
            <a:r>
              <a:rPr lang="en-US" dirty="0"/>
              <a:t>Overfitting/Underfitting</a:t>
            </a:r>
          </a:p>
        </p:txBody>
      </p:sp>
      <p:sp>
        <p:nvSpPr>
          <p:cNvPr id="3" name="Content Placeholder 2">
            <a:extLst>
              <a:ext uri="{FF2B5EF4-FFF2-40B4-BE49-F238E27FC236}">
                <a16:creationId xmlns:a16="http://schemas.microsoft.com/office/drawing/2014/main" id="{BBA50364-C13B-BF4F-94B5-F16BEBA3C0C8}"/>
              </a:ext>
            </a:extLst>
          </p:cNvPr>
          <p:cNvSpPr>
            <a:spLocks noGrp="1"/>
          </p:cNvSpPr>
          <p:nvPr>
            <p:ph idx="1"/>
          </p:nvPr>
        </p:nvSpPr>
        <p:spPr>
          <a:xfrm>
            <a:off x="457200" y="819150"/>
            <a:ext cx="8610600" cy="2438400"/>
          </a:xfrm>
        </p:spPr>
        <p:txBody>
          <a:bodyPr>
            <a:normAutofit fontScale="92500" lnSpcReduction="20000"/>
          </a:bodyPr>
          <a:lstStyle/>
          <a:p>
            <a:pPr>
              <a:lnSpc>
                <a:spcPct val="150000"/>
              </a:lnSpc>
            </a:pPr>
            <a:r>
              <a:rPr lang="en-US" sz="1800" b="1" dirty="0"/>
              <a:t>Underfitting: </a:t>
            </a:r>
            <a:r>
              <a:rPr lang="en-US" sz="1800" dirty="0"/>
              <a:t>model performs bad on training data</a:t>
            </a:r>
          </a:p>
          <a:p>
            <a:pPr lvl="1">
              <a:lnSpc>
                <a:spcPct val="150000"/>
              </a:lnSpc>
            </a:pPr>
            <a:r>
              <a:rPr lang="en-US" dirty="0"/>
              <a:t>Adding new features, increase feature cartesian product – nth degree polynomial , reduce regularization.</a:t>
            </a:r>
          </a:p>
          <a:p>
            <a:pPr>
              <a:lnSpc>
                <a:spcPct val="150000"/>
              </a:lnSpc>
            </a:pPr>
            <a:r>
              <a:rPr lang="en-US" sz="1800" b="1" dirty="0"/>
              <a:t>Overfitting: </a:t>
            </a:r>
            <a:r>
              <a:rPr lang="en-US" sz="1800" dirty="0"/>
              <a:t>the model performs well on the training data but does not perform well on the validation data.</a:t>
            </a:r>
          </a:p>
          <a:p>
            <a:pPr lvl="1">
              <a:lnSpc>
                <a:spcPct val="150000"/>
              </a:lnSpc>
            </a:pPr>
            <a:r>
              <a:rPr lang="en-US" dirty="0"/>
              <a:t>Use Regularization</a:t>
            </a:r>
          </a:p>
          <a:p>
            <a:pPr lvl="1"/>
            <a:endParaRPr lang="en-US" dirty="0"/>
          </a:p>
        </p:txBody>
      </p:sp>
      <p:pic>
        <p:nvPicPr>
          <p:cNvPr id="9" name="Picture 8">
            <a:extLst>
              <a:ext uri="{FF2B5EF4-FFF2-40B4-BE49-F238E27FC236}">
                <a16:creationId xmlns:a16="http://schemas.microsoft.com/office/drawing/2014/main" id="{EFE48C1C-B4C2-E941-803E-3D27CAA5108A}"/>
              </a:ext>
            </a:extLst>
          </p:cNvPr>
          <p:cNvPicPr>
            <a:picLocks noChangeAspect="1"/>
          </p:cNvPicPr>
          <p:nvPr/>
        </p:nvPicPr>
        <p:blipFill>
          <a:blip r:embed="rId3"/>
          <a:stretch>
            <a:fillRect/>
          </a:stretch>
        </p:blipFill>
        <p:spPr>
          <a:xfrm>
            <a:off x="1155357" y="3333750"/>
            <a:ext cx="6376086" cy="1615562"/>
          </a:xfrm>
          <a:prstGeom prst="rect">
            <a:avLst/>
          </a:prstGeom>
        </p:spPr>
      </p:pic>
    </p:spTree>
    <p:extLst>
      <p:ext uri="{BB962C8B-B14F-4D97-AF65-F5344CB8AC3E}">
        <p14:creationId xmlns:p14="http://schemas.microsoft.com/office/powerpoint/2010/main" val="1136960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1FBF2-BC9E-0347-9BE3-9886CF40E4E8}"/>
              </a:ext>
            </a:extLst>
          </p:cNvPr>
          <p:cNvSpPr>
            <a:spLocks noGrp="1"/>
          </p:cNvSpPr>
          <p:nvPr>
            <p:ph type="title"/>
          </p:nvPr>
        </p:nvSpPr>
        <p:spPr>
          <a:xfrm>
            <a:off x="609600" y="20279"/>
            <a:ext cx="7886700" cy="994172"/>
          </a:xfrm>
        </p:spPr>
        <p:txBody>
          <a:bodyPr/>
          <a:lstStyle/>
          <a:p>
            <a:r>
              <a:rPr lang="en-US" dirty="0"/>
              <a:t>Dropout</a:t>
            </a:r>
          </a:p>
        </p:txBody>
      </p:sp>
      <p:sp>
        <p:nvSpPr>
          <p:cNvPr id="3" name="Content Placeholder 2">
            <a:extLst>
              <a:ext uri="{FF2B5EF4-FFF2-40B4-BE49-F238E27FC236}">
                <a16:creationId xmlns:a16="http://schemas.microsoft.com/office/drawing/2014/main" id="{DECB3B8B-6A0D-8F4D-AE66-01B561522A68}"/>
              </a:ext>
            </a:extLst>
          </p:cNvPr>
          <p:cNvSpPr>
            <a:spLocks noGrp="1"/>
          </p:cNvSpPr>
          <p:nvPr>
            <p:ph idx="1"/>
          </p:nvPr>
        </p:nvSpPr>
        <p:spPr>
          <a:xfrm>
            <a:off x="533400" y="895350"/>
            <a:ext cx="8210549" cy="1371599"/>
          </a:xfrm>
        </p:spPr>
        <p:txBody>
          <a:bodyPr>
            <a:normAutofit/>
          </a:bodyPr>
          <a:lstStyle/>
          <a:p>
            <a:r>
              <a:rPr lang="en-US" sz="1800" dirty="0"/>
              <a:t>keeping a neuron active with some probability </a:t>
            </a:r>
            <a:r>
              <a:rPr lang="en-US" sz="1800" b="1" i="1" dirty="0"/>
              <a:t>p</a:t>
            </a:r>
          </a:p>
          <a:p>
            <a:r>
              <a:rPr lang="en-US" sz="1800" dirty="0"/>
              <a:t>forces learning by all neurons.</a:t>
            </a:r>
          </a:p>
          <a:p>
            <a:r>
              <a:rPr lang="en-US" sz="1800" dirty="0"/>
              <a:t>dropout is only applied during training and not at test.</a:t>
            </a:r>
          </a:p>
          <a:p>
            <a:endParaRPr lang="en-US" sz="1800" dirty="0"/>
          </a:p>
        </p:txBody>
      </p:sp>
      <p:pic>
        <p:nvPicPr>
          <p:cNvPr id="4" name="Picture 3">
            <a:extLst>
              <a:ext uri="{FF2B5EF4-FFF2-40B4-BE49-F238E27FC236}">
                <a16:creationId xmlns:a16="http://schemas.microsoft.com/office/drawing/2014/main" id="{59FA3806-1AE4-4B41-9755-9AA945886BFF}"/>
              </a:ext>
            </a:extLst>
          </p:cNvPr>
          <p:cNvPicPr>
            <a:picLocks noChangeAspect="1"/>
          </p:cNvPicPr>
          <p:nvPr/>
        </p:nvPicPr>
        <p:blipFill>
          <a:blip r:embed="rId3"/>
          <a:stretch>
            <a:fillRect/>
          </a:stretch>
        </p:blipFill>
        <p:spPr>
          <a:xfrm>
            <a:off x="1066800" y="2114550"/>
            <a:ext cx="5029200" cy="2504965"/>
          </a:xfrm>
          <a:prstGeom prst="rect">
            <a:avLst/>
          </a:prstGeom>
        </p:spPr>
      </p:pic>
      <p:sp>
        <p:nvSpPr>
          <p:cNvPr id="5" name="Rectangle 4">
            <a:extLst>
              <a:ext uri="{FF2B5EF4-FFF2-40B4-BE49-F238E27FC236}">
                <a16:creationId xmlns:a16="http://schemas.microsoft.com/office/drawing/2014/main" id="{E099C26C-422D-7741-BF34-2C3E00FB573C}"/>
              </a:ext>
            </a:extLst>
          </p:cNvPr>
          <p:cNvSpPr/>
          <p:nvPr/>
        </p:nvSpPr>
        <p:spPr>
          <a:xfrm>
            <a:off x="3200400" y="4712613"/>
            <a:ext cx="6626942" cy="430887"/>
          </a:xfrm>
          <a:prstGeom prst="rect">
            <a:avLst/>
          </a:prstGeom>
        </p:spPr>
        <p:txBody>
          <a:bodyPr wrap="square">
            <a:spAutoFit/>
          </a:bodyPr>
          <a:lstStyle/>
          <a:p>
            <a:pPr algn="ctr"/>
            <a:r>
              <a:rPr lang="en-US" sz="1100" dirty="0" err="1"/>
              <a:t>Srivastava</a:t>
            </a:r>
            <a:r>
              <a:rPr lang="en-US" sz="1100" dirty="0"/>
              <a:t>, </a:t>
            </a:r>
            <a:r>
              <a:rPr lang="en-US" sz="1100" dirty="0" err="1"/>
              <a:t>Nitish</a:t>
            </a:r>
            <a:r>
              <a:rPr lang="en-US" sz="1100" dirty="0"/>
              <a:t>, et al. ”Dropout: a simple way to prevent neural networks from</a:t>
            </a:r>
          </a:p>
          <a:p>
            <a:pPr algn="ctr"/>
            <a:r>
              <a:rPr lang="en-US" sz="1100" dirty="0" err="1"/>
              <a:t>overfitting</a:t>
            </a:r>
            <a:r>
              <a:rPr lang="en-US" sz="1100" dirty="0"/>
              <a:t>”, JMLR 2014</a:t>
            </a:r>
          </a:p>
        </p:txBody>
      </p:sp>
    </p:spTree>
    <p:extLst>
      <p:ext uri="{BB962C8B-B14F-4D97-AF65-F5344CB8AC3E}">
        <p14:creationId xmlns:p14="http://schemas.microsoft.com/office/powerpoint/2010/main" val="422327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8F9E8-7D20-2248-8FED-F11A18702688}"/>
              </a:ext>
            </a:extLst>
          </p:cNvPr>
          <p:cNvSpPr>
            <a:spLocks noGrp="1"/>
          </p:cNvSpPr>
          <p:nvPr>
            <p:ph type="title"/>
          </p:nvPr>
        </p:nvSpPr>
        <p:spPr/>
        <p:txBody>
          <a:bodyPr/>
          <a:lstStyle/>
          <a:p>
            <a:r>
              <a:rPr lang="en-US" dirty="0"/>
              <a:t>Perceptron</a:t>
            </a:r>
          </a:p>
        </p:txBody>
      </p:sp>
      <p:pic>
        <p:nvPicPr>
          <p:cNvPr id="5" name="Content Placeholder 4">
            <a:extLst>
              <a:ext uri="{FF2B5EF4-FFF2-40B4-BE49-F238E27FC236}">
                <a16:creationId xmlns:a16="http://schemas.microsoft.com/office/drawing/2014/main" id="{E579A22E-46C2-A444-A159-30640999A739}"/>
              </a:ext>
            </a:extLst>
          </p:cNvPr>
          <p:cNvPicPr>
            <a:picLocks noGrp="1" noChangeAspect="1"/>
          </p:cNvPicPr>
          <p:nvPr>
            <p:ph idx="1"/>
          </p:nvPr>
        </p:nvPicPr>
        <p:blipFill>
          <a:blip r:embed="rId3"/>
          <a:stretch>
            <a:fillRect/>
          </a:stretch>
        </p:blipFill>
        <p:spPr>
          <a:xfrm>
            <a:off x="381000" y="1305335"/>
            <a:ext cx="5765800" cy="3225800"/>
          </a:xfrm>
        </p:spPr>
      </p:pic>
      <p:pic>
        <p:nvPicPr>
          <p:cNvPr id="7" name="Picture 6">
            <a:extLst>
              <a:ext uri="{FF2B5EF4-FFF2-40B4-BE49-F238E27FC236}">
                <a16:creationId xmlns:a16="http://schemas.microsoft.com/office/drawing/2014/main" id="{0513513D-EB6A-7E4D-8227-4038345538AD}"/>
              </a:ext>
            </a:extLst>
          </p:cNvPr>
          <p:cNvPicPr>
            <a:picLocks noChangeAspect="1"/>
          </p:cNvPicPr>
          <p:nvPr/>
        </p:nvPicPr>
        <p:blipFill>
          <a:blip r:embed="rId4"/>
          <a:stretch>
            <a:fillRect/>
          </a:stretch>
        </p:blipFill>
        <p:spPr>
          <a:xfrm>
            <a:off x="6400800" y="2048285"/>
            <a:ext cx="2222500" cy="1739900"/>
          </a:xfrm>
          <a:prstGeom prst="rect">
            <a:avLst/>
          </a:prstGeom>
        </p:spPr>
      </p:pic>
    </p:spTree>
    <p:extLst>
      <p:ext uri="{BB962C8B-B14F-4D97-AF65-F5344CB8AC3E}">
        <p14:creationId xmlns:p14="http://schemas.microsoft.com/office/powerpoint/2010/main" val="910315138"/>
      </p:ext>
    </p:extLst>
  </p:cSld>
  <p:clrMapOvr>
    <a:masterClrMapping/>
  </p:clrMapOvr>
  <mc:AlternateContent xmlns:mc="http://schemas.openxmlformats.org/markup-compatibility/2006" xmlns:p14="http://schemas.microsoft.com/office/powerpoint/2010/main">
    <mc:Choice Requires="p14">
      <p:transition spd="slow" p14:dur="2000" advTm="111655"/>
    </mc:Choice>
    <mc:Fallback xmlns="">
      <p:transition spd="slow" advTm="111655"/>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E3EF0-F025-E142-B44D-894F92988298}"/>
              </a:ext>
            </a:extLst>
          </p:cNvPr>
          <p:cNvSpPr>
            <a:spLocks noGrp="1"/>
          </p:cNvSpPr>
          <p:nvPr>
            <p:ph type="title"/>
          </p:nvPr>
        </p:nvSpPr>
        <p:spPr/>
        <p:txBody>
          <a:bodyPr/>
          <a:lstStyle/>
          <a:p>
            <a:r>
              <a:rPr lang="en-US" dirty="0"/>
              <a:t>Multi-layer perceptron</a:t>
            </a:r>
          </a:p>
        </p:txBody>
      </p:sp>
      <p:pic>
        <p:nvPicPr>
          <p:cNvPr id="5" name="Content Placeholder 4">
            <a:extLst>
              <a:ext uri="{FF2B5EF4-FFF2-40B4-BE49-F238E27FC236}">
                <a16:creationId xmlns:a16="http://schemas.microsoft.com/office/drawing/2014/main" id="{E6EDBDCA-5BA8-F141-9173-EC4AAB6DA87F}"/>
              </a:ext>
            </a:extLst>
          </p:cNvPr>
          <p:cNvPicPr>
            <a:picLocks noGrp="1" noChangeAspect="1"/>
          </p:cNvPicPr>
          <p:nvPr>
            <p:ph idx="1"/>
          </p:nvPr>
        </p:nvPicPr>
        <p:blipFill>
          <a:blip r:embed="rId3"/>
          <a:stretch>
            <a:fillRect/>
          </a:stretch>
        </p:blipFill>
        <p:spPr>
          <a:xfrm>
            <a:off x="1765858" y="1277152"/>
            <a:ext cx="5612284" cy="3153569"/>
          </a:xfrm>
        </p:spPr>
      </p:pic>
      <p:sp>
        <p:nvSpPr>
          <p:cNvPr id="3" name="TextBox 2">
            <a:extLst>
              <a:ext uri="{FF2B5EF4-FFF2-40B4-BE49-F238E27FC236}">
                <a16:creationId xmlns:a16="http://schemas.microsoft.com/office/drawing/2014/main" id="{DF6ACAF5-B885-EF48-BBE3-060D276F0554}"/>
              </a:ext>
            </a:extLst>
          </p:cNvPr>
          <p:cNvSpPr txBox="1"/>
          <p:nvPr/>
        </p:nvSpPr>
        <p:spPr>
          <a:xfrm>
            <a:off x="7958146" y="4705350"/>
            <a:ext cx="1114408" cy="338554"/>
          </a:xfrm>
          <a:prstGeom prst="rect">
            <a:avLst/>
          </a:prstGeom>
          <a:noFill/>
        </p:spPr>
        <p:txBody>
          <a:bodyPr wrap="none" rtlCol="0">
            <a:spAutoFit/>
          </a:bodyPr>
          <a:lstStyle/>
          <a:p>
            <a:r>
              <a:rPr lang="en-US" sz="1600" dirty="0">
                <a:hlinkClick r:id="rId4"/>
              </a:rPr>
              <a:t>Reference</a:t>
            </a:r>
            <a:endParaRPr lang="en-US" sz="1600" dirty="0"/>
          </a:p>
        </p:txBody>
      </p:sp>
    </p:spTree>
    <p:extLst>
      <p:ext uri="{BB962C8B-B14F-4D97-AF65-F5344CB8AC3E}">
        <p14:creationId xmlns:p14="http://schemas.microsoft.com/office/powerpoint/2010/main" val="4271429002"/>
      </p:ext>
    </p:extLst>
  </p:cSld>
  <p:clrMapOvr>
    <a:masterClrMapping/>
  </p:clrMapOvr>
  <mc:AlternateContent xmlns:mc="http://schemas.openxmlformats.org/markup-compatibility/2006" xmlns:p14="http://schemas.microsoft.com/office/powerpoint/2010/main">
    <mc:Choice Requires="p14">
      <p:transition spd="slow" p14:dur="2000" advTm="70067"/>
    </mc:Choice>
    <mc:Fallback xmlns="">
      <p:transition spd="slow" advTm="7006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C6FA-09CD-8C4D-84DD-2B2E620911F8}"/>
              </a:ext>
            </a:extLst>
          </p:cNvPr>
          <p:cNvSpPr>
            <a:spLocks noGrp="1"/>
          </p:cNvSpPr>
          <p:nvPr>
            <p:ph type="title"/>
          </p:nvPr>
        </p:nvSpPr>
        <p:spPr/>
        <p:txBody>
          <a:bodyPr>
            <a:normAutofit/>
          </a:bodyPr>
          <a:lstStyle/>
          <a:p>
            <a:r>
              <a:rPr lang="en-US" sz="3600" b="1" dirty="0">
                <a:solidFill>
                  <a:schemeClr val="bg2"/>
                </a:solidFill>
                <a:latin typeface="Century Gothic" panose="020B0502020202020204" pitchFamily="34" charset="0"/>
              </a:rPr>
              <a:t>Why not MLP?</a:t>
            </a:r>
            <a:endParaRPr lang="en-US" dirty="0"/>
          </a:p>
        </p:txBody>
      </p:sp>
      <p:sp>
        <p:nvSpPr>
          <p:cNvPr id="4" name="Text Placeholder 1">
            <a:extLst>
              <a:ext uri="{FF2B5EF4-FFF2-40B4-BE49-F238E27FC236}">
                <a16:creationId xmlns:a16="http://schemas.microsoft.com/office/drawing/2014/main" id="{41BB57EB-12BA-3346-BE92-9014D0C4470B}"/>
              </a:ext>
            </a:extLst>
          </p:cNvPr>
          <p:cNvSpPr txBox="1">
            <a:spLocks/>
          </p:cNvSpPr>
          <p:nvPr/>
        </p:nvSpPr>
        <p:spPr>
          <a:xfrm>
            <a:off x="4962187" y="770932"/>
            <a:ext cx="3941834" cy="338900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42875" indent="-142875">
              <a:buFont typeface="Arial" panose="020B0604020202020204" pitchFamily="34" charset="0"/>
              <a:buChar char="•"/>
            </a:pPr>
            <a:r>
              <a:rPr lang="en-US" sz="1600" dirty="0">
                <a:solidFill>
                  <a:schemeClr val="tx1"/>
                </a:solidFill>
              </a:rPr>
              <a:t>28 X 28 image is flattened to 784 pixels Array</a:t>
            </a:r>
          </a:p>
          <a:p>
            <a:endParaRPr lang="en-US" sz="1600" dirty="0">
              <a:solidFill>
                <a:schemeClr val="tx1"/>
              </a:solidFill>
            </a:endParaRPr>
          </a:p>
          <a:p>
            <a:pPr marL="142875" indent="-142875">
              <a:buFont typeface="Arial" panose="020B0604020202020204" pitchFamily="34" charset="0"/>
              <a:buChar char="•"/>
            </a:pPr>
            <a:r>
              <a:rPr lang="en-US" sz="1600" dirty="0">
                <a:solidFill>
                  <a:schemeClr val="tx1"/>
                </a:solidFill>
              </a:rPr>
              <a:t>784 X 784 is number of parameters (weights) in first hidden layer. </a:t>
            </a:r>
            <a:r>
              <a:rPr lang="en-US" sz="1600" b="1" dirty="0">
                <a:solidFill>
                  <a:schemeClr val="tx1"/>
                </a:solidFill>
              </a:rPr>
              <a:t>614,656</a:t>
            </a:r>
            <a:r>
              <a:rPr lang="en-US" sz="1600" dirty="0">
                <a:solidFill>
                  <a:schemeClr val="tx1"/>
                </a:solidFill>
              </a:rPr>
              <a:t> </a:t>
            </a:r>
          </a:p>
          <a:p>
            <a:pPr marL="142875" indent="-142875">
              <a:buFont typeface="Arial" panose="020B0604020202020204" pitchFamily="34" charset="0"/>
              <a:buChar char="•"/>
            </a:pPr>
            <a:endParaRPr lang="en-US" sz="1600" dirty="0">
              <a:solidFill>
                <a:schemeClr val="tx1"/>
              </a:solidFill>
            </a:endParaRPr>
          </a:p>
          <a:p>
            <a:pPr marL="142875" indent="-142875">
              <a:buFont typeface="Arial" panose="020B0604020202020204" pitchFamily="34" charset="0"/>
              <a:buChar char="•"/>
            </a:pPr>
            <a:r>
              <a:rPr lang="en-US" sz="1600" dirty="0">
                <a:solidFill>
                  <a:schemeClr val="tx1"/>
                </a:solidFill>
              </a:rPr>
              <a:t>Number of parameters to learn is huge </a:t>
            </a:r>
          </a:p>
          <a:p>
            <a:pPr marL="142875" indent="-142875">
              <a:buFont typeface="Arial" panose="020B0604020202020204" pitchFamily="34" charset="0"/>
              <a:buChar char="•"/>
            </a:pPr>
            <a:endParaRPr lang="en-US" sz="1600" dirty="0">
              <a:solidFill>
                <a:schemeClr val="tx1"/>
              </a:solidFill>
            </a:endParaRPr>
          </a:p>
        </p:txBody>
      </p:sp>
      <p:pic>
        <p:nvPicPr>
          <p:cNvPr id="5" name="Content Placeholder 4">
            <a:extLst>
              <a:ext uri="{FF2B5EF4-FFF2-40B4-BE49-F238E27FC236}">
                <a16:creationId xmlns:a16="http://schemas.microsoft.com/office/drawing/2014/main" id="{8FC6DE50-3ADA-3343-BE21-2A3641AD28DF}"/>
              </a:ext>
            </a:extLst>
          </p:cNvPr>
          <p:cNvPicPr>
            <a:picLocks noChangeAspect="1"/>
          </p:cNvPicPr>
          <p:nvPr/>
        </p:nvPicPr>
        <p:blipFill>
          <a:blip r:embed="rId4"/>
          <a:stretch>
            <a:fillRect/>
          </a:stretch>
        </p:blipFill>
        <p:spPr>
          <a:xfrm>
            <a:off x="304800" y="1369219"/>
            <a:ext cx="4259019" cy="3387436"/>
          </a:xfrm>
          <a:prstGeom prst="rect">
            <a:avLst/>
          </a:prstGeom>
          <a:solidFill>
            <a:schemeClr val="tx1"/>
          </a:solidFill>
        </p:spPr>
      </p:pic>
      <p:sp>
        <p:nvSpPr>
          <p:cNvPr id="6" name="Title 1">
            <a:extLst>
              <a:ext uri="{FF2B5EF4-FFF2-40B4-BE49-F238E27FC236}">
                <a16:creationId xmlns:a16="http://schemas.microsoft.com/office/drawing/2014/main" id="{FA703F3A-C98D-004F-89AC-A0E5A16FD3C4}"/>
              </a:ext>
            </a:extLst>
          </p:cNvPr>
          <p:cNvSpPr txBox="1">
            <a:spLocks/>
          </p:cNvSpPr>
          <p:nvPr/>
        </p:nvSpPr>
        <p:spPr>
          <a:xfrm>
            <a:off x="2167365" y="590277"/>
            <a:ext cx="4765739" cy="32537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1pPr>
          </a:lstStyle>
          <a:p>
            <a:endParaRPr lang="en-US" sz="3000" b="1" dirty="0">
              <a:solidFill>
                <a:schemeClr val="bg2"/>
              </a:solidFill>
              <a:latin typeface="Century Gothic" panose="020B0502020202020204" pitchFamily="34" charset="0"/>
            </a:endParaRPr>
          </a:p>
        </p:txBody>
      </p:sp>
      <p:sp>
        <p:nvSpPr>
          <p:cNvPr id="7" name="TextBox 6">
            <a:extLst>
              <a:ext uri="{FF2B5EF4-FFF2-40B4-BE49-F238E27FC236}">
                <a16:creationId xmlns:a16="http://schemas.microsoft.com/office/drawing/2014/main" id="{98B8BEB3-D9F7-4944-A033-E2B26094E0EB}"/>
              </a:ext>
            </a:extLst>
          </p:cNvPr>
          <p:cNvSpPr txBox="1"/>
          <p:nvPr/>
        </p:nvSpPr>
        <p:spPr>
          <a:xfrm>
            <a:off x="6858000" y="4857750"/>
            <a:ext cx="2298381" cy="254044"/>
          </a:xfrm>
          <a:prstGeom prst="rect">
            <a:avLst/>
          </a:prstGeom>
          <a:solidFill>
            <a:schemeClr val="bg2">
              <a:lumMod val="75000"/>
              <a:alpha val="56000"/>
            </a:schemeClr>
          </a:solidFill>
        </p:spPr>
        <p:txBody>
          <a:bodyPr wrap="square" rtlCol="0">
            <a:spAutoFit/>
          </a:bodyPr>
          <a:lstStyle/>
          <a:p>
            <a:r>
              <a:rPr lang="en-US" sz="1051" b="1" dirty="0"/>
              <a:t>Credits: Sandeep Krishnamurthy</a:t>
            </a:r>
            <a:endParaRPr lang="en-US" sz="1051" dirty="0"/>
          </a:p>
        </p:txBody>
      </p:sp>
      <p:sp>
        <p:nvSpPr>
          <p:cNvPr id="3" name="TextBox 2">
            <a:extLst>
              <a:ext uri="{FF2B5EF4-FFF2-40B4-BE49-F238E27FC236}">
                <a16:creationId xmlns:a16="http://schemas.microsoft.com/office/drawing/2014/main" id="{7BC001CB-C349-FC47-BC45-FD7129A7B9CE}"/>
              </a:ext>
            </a:extLst>
          </p:cNvPr>
          <p:cNvSpPr txBox="1"/>
          <p:nvPr/>
        </p:nvSpPr>
        <p:spPr>
          <a:xfrm>
            <a:off x="5105400" y="3638550"/>
            <a:ext cx="1920719" cy="369332"/>
          </a:xfrm>
          <a:prstGeom prst="rect">
            <a:avLst/>
          </a:prstGeom>
          <a:noFill/>
        </p:spPr>
        <p:txBody>
          <a:bodyPr wrap="none" rtlCol="0">
            <a:spAutoFit/>
          </a:bodyPr>
          <a:lstStyle/>
          <a:p>
            <a:r>
              <a:rPr lang="en-US" dirty="0"/>
              <a:t>Therefore, CNN!!</a:t>
            </a:r>
          </a:p>
        </p:txBody>
      </p:sp>
    </p:spTree>
    <p:custDataLst>
      <p:tags r:id="rId1"/>
    </p:custDataLst>
    <p:extLst>
      <p:ext uri="{BB962C8B-B14F-4D97-AF65-F5344CB8AC3E}">
        <p14:creationId xmlns:p14="http://schemas.microsoft.com/office/powerpoint/2010/main" val="4178479757"/>
      </p:ext>
    </p:extLst>
  </p:cSld>
  <p:clrMapOvr>
    <a:masterClrMapping/>
  </p:clrMapOvr>
  <mc:AlternateContent xmlns:mc="http://schemas.openxmlformats.org/markup-compatibility/2006" xmlns:p14="http://schemas.microsoft.com/office/powerpoint/2010/main">
    <mc:Choice Requires="p14">
      <p:transition spd="slow" p14:dur="2000" advTm="55889"/>
    </mc:Choice>
    <mc:Fallback xmlns="">
      <p:transition spd="slow" advTm="558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ABD33-C1B0-C442-82AB-2E4EBBD54339}"/>
              </a:ext>
            </a:extLst>
          </p:cNvPr>
          <p:cNvSpPr>
            <a:spLocks noGrp="1"/>
          </p:cNvSpPr>
          <p:nvPr>
            <p:ph type="title"/>
          </p:nvPr>
        </p:nvSpPr>
        <p:spPr/>
        <p:txBody>
          <a:bodyPr/>
          <a:lstStyle/>
          <a:p>
            <a:r>
              <a:rPr lang="en-US" dirty="0"/>
              <a:t>Basic CNN architecture</a:t>
            </a:r>
          </a:p>
        </p:txBody>
      </p:sp>
      <p:pic>
        <p:nvPicPr>
          <p:cNvPr id="4" name="Content Placeholder 3">
            <a:extLst>
              <a:ext uri="{FF2B5EF4-FFF2-40B4-BE49-F238E27FC236}">
                <a16:creationId xmlns:a16="http://schemas.microsoft.com/office/drawing/2014/main" id="{D8B7C182-6CD2-1746-B40A-B2626A861B29}"/>
              </a:ext>
            </a:extLst>
          </p:cNvPr>
          <p:cNvPicPr>
            <a:picLocks noGrp="1" noChangeAspect="1"/>
          </p:cNvPicPr>
          <p:nvPr>
            <p:ph idx="1"/>
          </p:nvPr>
        </p:nvPicPr>
        <p:blipFill>
          <a:blip r:embed="rId4"/>
          <a:stretch>
            <a:fillRect/>
          </a:stretch>
        </p:blipFill>
        <p:spPr>
          <a:xfrm>
            <a:off x="3810000" y="1752699"/>
            <a:ext cx="5144416" cy="1829528"/>
          </a:xfrm>
          <a:prstGeom prst="rect">
            <a:avLst/>
          </a:prstGeom>
        </p:spPr>
      </p:pic>
      <p:pic>
        <p:nvPicPr>
          <p:cNvPr id="5" name="Picture 4">
            <a:extLst>
              <a:ext uri="{FF2B5EF4-FFF2-40B4-BE49-F238E27FC236}">
                <a16:creationId xmlns:a16="http://schemas.microsoft.com/office/drawing/2014/main" id="{6601FB7C-B998-B641-AFA4-A98EC48030ED}"/>
              </a:ext>
            </a:extLst>
          </p:cNvPr>
          <p:cNvPicPr>
            <a:picLocks noChangeAspect="1"/>
          </p:cNvPicPr>
          <p:nvPr/>
        </p:nvPicPr>
        <p:blipFill>
          <a:blip r:embed="rId5"/>
          <a:stretch>
            <a:fillRect/>
          </a:stretch>
        </p:blipFill>
        <p:spPr>
          <a:xfrm>
            <a:off x="76200" y="1769268"/>
            <a:ext cx="3657600" cy="1796391"/>
          </a:xfrm>
          <a:prstGeom prst="rect">
            <a:avLst/>
          </a:prstGeom>
        </p:spPr>
      </p:pic>
      <p:sp>
        <p:nvSpPr>
          <p:cNvPr id="6" name="TextBox 5">
            <a:extLst>
              <a:ext uri="{FF2B5EF4-FFF2-40B4-BE49-F238E27FC236}">
                <a16:creationId xmlns:a16="http://schemas.microsoft.com/office/drawing/2014/main" id="{3827BD20-717B-9441-B532-F17724C95778}"/>
              </a:ext>
            </a:extLst>
          </p:cNvPr>
          <p:cNvSpPr txBox="1"/>
          <p:nvPr/>
        </p:nvSpPr>
        <p:spPr>
          <a:xfrm>
            <a:off x="1295400" y="3790950"/>
            <a:ext cx="636713" cy="369332"/>
          </a:xfrm>
          <a:prstGeom prst="rect">
            <a:avLst/>
          </a:prstGeom>
          <a:noFill/>
        </p:spPr>
        <p:txBody>
          <a:bodyPr wrap="none" rtlCol="0">
            <a:spAutoFit/>
          </a:bodyPr>
          <a:lstStyle/>
          <a:p>
            <a:r>
              <a:rPr lang="en-US" dirty="0"/>
              <a:t>MLP</a:t>
            </a:r>
          </a:p>
        </p:txBody>
      </p:sp>
      <p:sp>
        <p:nvSpPr>
          <p:cNvPr id="7" name="TextBox 6">
            <a:extLst>
              <a:ext uri="{FF2B5EF4-FFF2-40B4-BE49-F238E27FC236}">
                <a16:creationId xmlns:a16="http://schemas.microsoft.com/office/drawing/2014/main" id="{F1C8C76D-B1A2-7E4F-B8A2-2C5646DBC01C}"/>
              </a:ext>
            </a:extLst>
          </p:cNvPr>
          <p:cNvSpPr txBox="1"/>
          <p:nvPr/>
        </p:nvSpPr>
        <p:spPr>
          <a:xfrm>
            <a:off x="3415443" y="3790950"/>
            <a:ext cx="510076" cy="369332"/>
          </a:xfrm>
          <a:prstGeom prst="rect">
            <a:avLst/>
          </a:prstGeom>
          <a:noFill/>
        </p:spPr>
        <p:txBody>
          <a:bodyPr wrap="none" rtlCol="0">
            <a:spAutoFit/>
          </a:bodyPr>
          <a:lstStyle/>
          <a:p>
            <a:r>
              <a:rPr lang="en-US" dirty="0"/>
              <a:t>v/s</a:t>
            </a:r>
          </a:p>
        </p:txBody>
      </p:sp>
      <p:sp>
        <p:nvSpPr>
          <p:cNvPr id="8" name="TextBox 7">
            <a:extLst>
              <a:ext uri="{FF2B5EF4-FFF2-40B4-BE49-F238E27FC236}">
                <a16:creationId xmlns:a16="http://schemas.microsoft.com/office/drawing/2014/main" id="{BD523609-BEC9-C845-ACB6-50D4A406DD8D}"/>
              </a:ext>
            </a:extLst>
          </p:cNvPr>
          <p:cNvSpPr txBox="1"/>
          <p:nvPr/>
        </p:nvSpPr>
        <p:spPr>
          <a:xfrm>
            <a:off x="6127170" y="3790950"/>
            <a:ext cx="654346" cy="369332"/>
          </a:xfrm>
          <a:prstGeom prst="rect">
            <a:avLst/>
          </a:prstGeom>
          <a:noFill/>
        </p:spPr>
        <p:txBody>
          <a:bodyPr wrap="none" rtlCol="0">
            <a:spAutoFit/>
          </a:bodyPr>
          <a:lstStyle/>
          <a:p>
            <a:r>
              <a:rPr lang="en-US" dirty="0"/>
              <a:t>CNN</a:t>
            </a:r>
          </a:p>
        </p:txBody>
      </p:sp>
      <p:sp>
        <p:nvSpPr>
          <p:cNvPr id="9" name="TextBox 8">
            <a:extLst>
              <a:ext uri="{FF2B5EF4-FFF2-40B4-BE49-F238E27FC236}">
                <a16:creationId xmlns:a16="http://schemas.microsoft.com/office/drawing/2014/main" id="{A533FE19-48C9-C94C-9A15-116A728DCE27}"/>
              </a:ext>
            </a:extLst>
          </p:cNvPr>
          <p:cNvSpPr txBox="1"/>
          <p:nvPr/>
        </p:nvSpPr>
        <p:spPr>
          <a:xfrm>
            <a:off x="304800" y="4705350"/>
            <a:ext cx="1648208" cy="338554"/>
          </a:xfrm>
          <a:prstGeom prst="rect">
            <a:avLst/>
          </a:prstGeom>
          <a:noFill/>
        </p:spPr>
        <p:txBody>
          <a:bodyPr wrap="none" rtlCol="0">
            <a:spAutoFit/>
          </a:bodyPr>
          <a:lstStyle/>
          <a:p>
            <a:r>
              <a:rPr lang="en-US" sz="1600" dirty="0"/>
              <a:t>Source: </a:t>
            </a:r>
            <a:r>
              <a:rPr lang="en-US" sz="1600" dirty="0">
                <a:hlinkClick r:id="rId6"/>
              </a:rPr>
              <a:t>CS231n</a:t>
            </a:r>
            <a:endParaRPr lang="en-US" sz="1600" dirty="0"/>
          </a:p>
        </p:txBody>
      </p:sp>
      <p:pic>
        <p:nvPicPr>
          <p:cNvPr id="10" name="Picture 9">
            <a:extLst>
              <a:ext uri="{FF2B5EF4-FFF2-40B4-BE49-F238E27FC236}">
                <a16:creationId xmlns:a16="http://schemas.microsoft.com/office/drawing/2014/main" id="{A1D67732-A79A-8144-AFD1-3D750E58B400}"/>
              </a:ext>
            </a:extLst>
          </p:cNvPr>
          <p:cNvPicPr>
            <a:picLocks noChangeAspect="1"/>
          </p:cNvPicPr>
          <p:nvPr/>
        </p:nvPicPr>
        <p:blipFill>
          <a:blip r:embed="rId7"/>
          <a:stretch>
            <a:fillRect/>
          </a:stretch>
        </p:blipFill>
        <p:spPr>
          <a:xfrm>
            <a:off x="1143000" y="1268018"/>
            <a:ext cx="6858000" cy="3055896"/>
          </a:xfrm>
          <a:prstGeom prst="rect">
            <a:avLst/>
          </a:prstGeom>
        </p:spPr>
      </p:pic>
      <p:sp>
        <p:nvSpPr>
          <p:cNvPr id="12" name="TextBox 11">
            <a:extLst>
              <a:ext uri="{FF2B5EF4-FFF2-40B4-BE49-F238E27FC236}">
                <a16:creationId xmlns:a16="http://schemas.microsoft.com/office/drawing/2014/main" id="{93CEFCE2-F03E-C44C-8921-E43A8BDE64BD}"/>
              </a:ext>
            </a:extLst>
          </p:cNvPr>
          <p:cNvSpPr txBox="1"/>
          <p:nvPr/>
        </p:nvSpPr>
        <p:spPr>
          <a:xfrm>
            <a:off x="6781516" y="4705350"/>
            <a:ext cx="958917" cy="369332"/>
          </a:xfrm>
          <a:prstGeom prst="rect">
            <a:avLst/>
          </a:prstGeom>
          <a:noFill/>
        </p:spPr>
        <p:txBody>
          <a:bodyPr wrap="none" rtlCol="0">
            <a:spAutoFit/>
          </a:bodyPr>
          <a:lstStyle/>
          <a:p>
            <a:r>
              <a:rPr lang="en-US" dirty="0">
                <a:hlinkClick r:id="rId8"/>
              </a:rPr>
              <a:t>Source</a:t>
            </a:r>
            <a:r>
              <a:rPr lang="en-US" dirty="0"/>
              <a:t> </a:t>
            </a:r>
          </a:p>
        </p:txBody>
      </p:sp>
    </p:spTree>
    <p:custDataLst>
      <p:tags r:id="rId1"/>
    </p:custDataLst>
    <p:extLst>
      <p:ext uri="{BB962C8B-B14F-4D97-AF65-F5344CB8AC3E}">
        <p14:creationId xmlns:p14="http://schemas.microsoft.com/office/powerpoint/2010/main" val="3841558593"/>
      </p:ext>
    </p:extLst>
  </p:cSld>
  <p:clrMapOvr>
    <a:masterClrMapping/>
  </p:clrMapOvr>
  <mc:AlternateContent xmlns:mc="http://schemas.openxmlformats.org/markup-compatibility/2006" xmlns:p14="http://schemas.microsoft.com/office/powerpoint/2010/main">
    <mc:Choice Requires="p14">
      <p:transition spd="slow" p14:dur="2000" advTm="77924"/>
    </mc:Choice>
    <mc:Fallback xmlns="">
      <p:transition spd="slow" advTm="7792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5"/>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7"/>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9"/>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8" grpId="0"/>
      <p:bldP spid="8" grpId="1"/>
      <p:bldP spid="9" grpId="0"/>
      <p:bldP spid="9" grpId="1"/>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61B3F-9937-9443-9CD6-7EB50120E6CA}"/>
              </a:ext>
            </a:extLst>
          </p:cNvPr>
          <p:cNvSpPr>
            <a:spLocks noGrp="1"/>
          </p:cNvSpPr>
          <p:nvPr>
            <p:ph type="title"/>
          </p:nvPr>
        </p:nvSpPr>
        <p:spPr/>
        <p:txBody>
          <a:bodyPr>
            <a:normAutofit/>
          </a:bodyPr>
          <a:lstStyle/>
          <a:p>
            <a:r>
              <a:rPr lang="en-US" sz="3600" b="1" dirty="0">
                <a:solidFill>
                  <a:schemeClr val="bg2"/>
                </a:solidFill>
                <a:latin typeface="Century Gothic" panose="020B0502020202020204" pitchFamily="34" charset="0"/>
              </a:rPr>
              <a:t>CNN Building Blocks - Kernel</a:t>
            </a:r>
            <a:endParaRPr lang="en-US" dirty="0"/>
          </a:p>
        </p:txBody>
      </p:sp>
      <p:sp>
        <p:nvSpPr>
          <p:cNvPr id="4" name="Text Placeholder 1">
            <a:extLst>
              <a:ext uri="{FF2B5EF4-FFF2-40B4-BE49-F238E27FC236}">
                <a16:creationId xmlns:a16="http://schemas.microsoft.com/office/drawing/2014/main" id="{C3523407-26F4-B641-BD29-BBCB6776C5EF}"/>
              </a:ext>
            </a:extLst>
          </p:cNvPr>
          <p:cNvSpPr txBox="1">
            <a:spLocks/>
          </p:cNvSpPr>
          <p:nvPr/>
        </p:nvSpPr>
        <p:spPr>
          <a:xfrm>
            <a:off x="4874000" y="1315646"/>
            <a:ext cx="3941834" cy="3389005"/>
          </a:xfrm>
          <a:prstGeom prst="rect">
            <a:avLst/>
          </a:prstGeom>
        </p:spPr>
        <p:txBody>
          <a:bodyPr vert="horz" lIns="91440" tIns="45720" rIns="91440" bIns="45720" rtlCol="0" anchor="ctr">
            <a:normAutofit lnSpcReduction="10000"/>
          </a:bodyP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42875" indent="-142875">
              <a:buFont typeface="Arial" panose="020B0604020202020204" pitchFamily="34" charset="0"/>
              <a:buChar char="•"/>
            </a:pPr>
            <a:r>
              <a:rPr lang="en-US" sz="1600" dirty="0">
                <a:solidFill>
                  <a:schemeClr val="tx1"/>
                </a:solidFill>
              </a:rPr>
              <a:t>Input image is an </a:t>
            </a:r>
            <a:r>
              <a:rPr lang="en-US" sz="1600" dirty="0" err="1">
                <a:solidFill>
                  <a:schemeClr val="tx1"/>
                </a:solidFill>
              </a:rPr>
              <a:t>NDArray</a:t>
            </a:r>
            <a:endParaRPr lang="en-US" sz="1600" dirty="0">
              <a:solidFill>
                <a:schemeClr val="tx1"/>
              </a:solidFill>
            </a:endParaRPr>
          </a:p>
          <a:p>
            <a:endParaRPr lang="en-US" sz="1600" dirty="0">
              <a:solidFill>
                <a:schemeClr val="tx1"/>
              </a:solidFill>
            </a:endParaRPr>
          </a:p>
          <a:p>
            <a:pPr marL="142875" indent="-142875">
              <a:buFont typeface="Arial" panose="020B0604020202020204" pitchFamily="34" charset="0"/>
              <a:buChar char="•"/>
            </a:pPr>
            <a:r>
              <a:rPr lang="en-US" sz="1600" dirty="0">
                <a:solidFill>
                  <a:schemeClr val="tx1"/>
                </a:solidFill>
              </a:rPr>
              <a:t>Filter (</a:t>
            </a:r>
            <a:r>
              <a:rPr lang="en-US" sz="1600" b="1" dirty="0">
                <a:solidFill>
                  <a:schemeClr val="tx1"/>
                </a:solidFill>
              </a:rPr>
              <a:t>Kernel</a:t>
            </a:r>
            <a:r>
              <a:rPr lang="en-US" sz="1600" dirty="0">
                <a:solidFill>
                  <a:schemeClr val="tx1"/>
                </a:solidFill>
              </a:rPr>
              <a:t>): Another smaller </a:t>
            </a:r>
            <a:r>
              <a:rPr lang="en-US" sz="1600" dirty="0" err="1">
                <a:solidFill>
                  <a:schemeClr val="tx1"/>
                </a:solidFill>
              </a:rPr>
              <a:t>NDArray</a:t>
            </a:r>
            <a:r>
              <a:rPr lang="en-US" sz="1600" dirty="0">
                <a:solidFill>
                  <a:schemeClr val="tx1"/>
                </a:solidFill>
              </a:rPr>
              <a:t>.  Moved across the image. Multiply elementwise and take the sum</a:t>
            </a:r>
          </a:p>
          <a:p>
            <a:endParaRPr lang="en-US" sz="1600" dirty="0">
              <a:solidFill>
                <a:schemeClr val="tx1"/>
              </a:solidFill>
            </a:endParaRPr>
          </a:p>
          <a:p>
            <a:pPr marL="142875" indent="-142875">
              <a:buFont typeface="Arial" panose="020B0604020202020204" pitchFamily="34" charset="0"/>
              <a:buChar char="•"/>
            </a:pPr>
            <a:r>
              <a:rPr lang="en-US" sz="1600" dirty="0">
                <a:solidFill>
                  <a:schemeClr val="tx1"/>
                </a:solidFill>
              </a:rPr>
              <a:t>Feature Map: Output of moving a Kernel across the image</a:t>
            </a:r>
          </a:p>
          <a:p>
            <a:endParaRPr lang="en-US" sz="1600" dirty="0">
              <a:solidFill>
                <a:schemeClr val="tx1"/>
              </a:solidFill>
            </a:endParaRPr>
          </a:p>
          <a:p>
            <a:pPr marL="142875" indent="-142875">
              <a:buFont typeface="Arial" panose="020B0604020202020204" pitchFamily="34" charset="0"/>
              <a:buChar char="•"/>
            </a:pPr>
            <a:r>
              <a:rPr lang="en-US" sz="1600" b="1" dirty="0">
                <a:solidFill>
                  <a:schemeClr val="tx1"/>
                </a:solidFill>
              </a:rPr>
              <a:t>Kernel is learnt</a:t>
            </a:r>
            <a:r>
              <a:rPr lang="en-US" sz="1600" dirty="0">
                <a:solidFill>
                  <a:schemeClr val="tx1"/>
                </a:solidFill>
              </a:rPr>
              <a:t>: Network changes the values for the Kernel and see what works best. This is called training (learning)</a:t>
            </a:r>
          </a:p>
          <a:p>
            <a:endParaRPr lang="en-US" sz="1600" dirty="0">
              <a:solidFill>
                <a:schemeClr val="tx1"/>
              </a:solidFill>
            </a:endParaRPr>
          </a:p>
        </p:txBody>
      </p:sp>
      <p:pic>
        <p:nvPicPr>
          <p:cNvPr id="5" name="Content Placeholder 4">
            <a:extLst>
              <a:ext uri="{FF2B5EF4-FFF2-40B4-BE49-F238E27FC236}">
                <a16:creationId xmlns:a16="http://schemas.microsoft.com/office/drawing/2014/main" id="{BF430C86-5165-C34C-A7DC-6BB977CF3DB5}"/>
              </a:ext>
            </a:extLst>
          </p:cNvPr>
          <p:cNvPicPr>
            <a:picLocks noChangeAspect="1"/>
          </p:cNvPicPr>
          <p:nvPr/>
        </p:nvPicPr>
        <p:blipFill>
          <a:blip r:embed="rId4"/>
          <a:stretch>
            <a:fillRect/>
          </a:stretch>
        </p:blipFill>
        <p:spPr>
          <a:xfrm>
            <a:off x="320153" y="1516521"/>
            <a:ext cx="4553848" cy="2449776"/>
          </a:xfrm>
          <a:prstGeom prst="rect">
            <a:avLst/>
          </a:prstGeom>
          <a:solidFill>
            <a:schemeClr val="tx1"/>
          </a:solidFill>
        </p:spPr>
      </p:pic>
      <p:sp>
        <p:nvSpPr>
          <p:cNvPr id="6" name="Title 1">
            <a:extLst>
              <a:ext uri="{FF2B5EF4-FFF2-40B4-BE49-F238E27FC236}">
                <a16:creationId xmlns:a16="http://schemas.microsoft.com/office/drawing/2014/main" id="{0675E733-6FB5-ED40-AD93-33CE5491EE2E}"/>
              </a:ext>
            </a:extLst>
          </p:cNvPr>
          <p:cNvSpPr txBox="1">
            <a:spLocks/>
          </p:cNvSpPr>
          <p:nvPr/>
        </p:nvSpPr>
        <p:spPr>
          <a:xfrm>
            <a:off x="1607820" y="44393"/>
            <a:ext cx="5451348" cy="66278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1pPr>
          </a:lstStyle>
          <a:p>
            <a:endParaRPr lang="en-US" sz="3000" b="1" dirty="0">
              <a:solidFill>
                <a:schemeClr val="bg2"/>
              </a:solidFill>
              <a:latin typeface="Century Gothic" panose="020B0502020202020204" pitchFamily="34" charset="0"/>
            </a:endParaRPr>
          </a:p>
        </p:txBody>
      </p:sp>
      <p:sp>
        <p:nvSpPr>
          <p:cNvPr id="7" name="Slide Number Placeholder 3">
            <a:extLst>
              <a:ext uri="{FF2B5EF4-FFF2-40B4-BE49-F238E27FC236}">
                <a16:creationId xmlns:a16="http://schemas.microsoft.com/office/drawing/2014/main" id="{1CB60CF9-01FC-1246-85BF-F01BCD95C14A}"/>
              </a:ext>
            </a:extLst>
          </p:cNvPr>
          <p:cNvSpPr txBox="1">
            <a:spLocks/>
          </p:cNvSpPr>
          <p:nvPr/>
        </p:nvSpPr>
        <p:spPr>
          <a:xfrm>
            <a:off x="0" y="4929538"/>
            <a:ext cx="241300" cy="202454"/>
          </a:xfrm>
          <a:prstGeom prst="rect">
            <a:avLst/>
          </a:prstGeom>
        </p:spPr>
        <p:txBody>
          <a:bodyPr/>
          <a:lstStyle>
            <a:defPPr marR="0" lvl="0" algn="l" rtl="0">
              <a:lnSpc>
                <a:spcPct val="100000"/>
              </a:lnSpc>
              <a:spcBef>
                <a:spcPts val="0"/>
              </a:spcBef>
              <a:spcAft>
                <a:spcPts val="0"/>
              </a:spcAft>
              <a:defRPr/>
            </a:defPPr>
            <a:lvl1pPr algn="ctr">
              <a:defRPr sz="2000">
                <a:solidFill>
                  <a:srgbClr val="F47628"/>
                </a:solidFill>
                <a:latin typeface="Century Gothic" panose="020B0502020202020204" pitchFamily="34" charset="0"/>
              </a:defRPr>
            </a:lvl1pPr>
          </a:lstStyle>
          <a:p>
            <a:r>
              <a:rPr lang="en-US" sz="1000" dirty="0"/>
              <a:t>67\</a:t>
            </a:r>
          </a:p>
        </p:txBody>
      </p:sp>
    </p:spTree>
    <p:custDataLst>
      <p:tags r:id="rId1"/>
    </p:custDataLst>
    <p:extLst>
      <p:ext uri="{BB962C8B-B14F-4D97-AF65-F5344CB8AC3E}">
        <p14:creationId xmlns:p14="http://schemas.microsoft.com/office/powerpoint/2010/main" val="316208076"/>
      </p:ext>
    </p:extLst>
  </p:cSld>
  <p:clrMapOvr>
    <a:masterClrMapping/>
  </p:clrMapOvr>
  <mc:AlternateContent xmlns:mc="http://schemas.openxmlformats.org/markup-compatibility/2006" xmlns:p14="http://schemas.microsoft.com/office/powerpoint/2010/main">
    <mc:Choice Requires="p14">
      <p:transition spd="slow" p14:dur="2000" advTm="2247"/>
    </mc:Choice>
    <mc:Fallback xmlns="">
      <p:transition spd="slow" advTm="22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C4624-E217-F847-891A-1A257FFC2510}"/>
              </a:ext>
            </a:extLst>
          </p:cNvPr>
          <p:cNvSpPr>
            <a:spLocks noGrp="1"/>
          </p:cNvSpPr>
          <p:nvPr>
            <p:ph type="title"/>
          </p:nvPr>
        </p:nvSpPr>
        <p:spPr/>
        <p:txBody>
          <a:bodyPr>
            <a:normAutofit fontScale="90000"/>
          </a:bodyPr>
          <a:lstStyle/>
          <a:p>
            <a:r>
              <a:rPr lang="en-US" sz="3600" b="1" dirty="0">
                <a:solidFill>
                  <a:schemeClr val="bg2"/>
                </a:solidFill>
                <a:latin typeface="Century Gothic" panose="020B0502020202020204" pitchFamily="34" charset="0"/>
              </a:rPr>
              <a:t>CNN Building Blocks  - Convolution</a:t>
            </a:r>
            <a:endParaRPr lang="en-US" dirty="0"/>
          </a:p>
        </p:txBody>
      </p:sp>
      <p:sp>
        <p:nvSpPr>
          <p:cNvPr id="3" name="Content Placeholder 2">
            <a:extLst>
              <a:ext uri="{FF2B5EF4-FFF2-40B4-BE49-F238E27FC236}">
                <a16:creationId xmlns:a16="http://schemas.microsoft.com/office/drawing/2014/main" id="{752FA2ED-04C7-4641-A3DA-7AD3E8BF4DA7}"/>
              </a:ext>
            </a:extLst>
          </p:cNvPr>
          <p:cNvSpPr>
            <a:spLocks noGrp="1"/>
          </p:cNvSpPr>
          <p:nvPr>
            <p:ph idx="1"/>
          </p:nvPr>
        </p:nvSpPr>
        <p:spPr/>
        <p:txBody>
          <a:bodyPr/>
          <a:lstStyle/>
          <a:p>
            <a:endParaRPr lang="en-US"/>
          </a:p>
        </p:txBody>
      </p:sp>
      <p:pic>
        <p:nvPicPr>
          <p:cNvPr id="4" name="Content Placeholder 4">
            <a:extLst>
              <a:ext uri="{FF2B5EF4-FFF2-40B4-BE49-F238E27FC236}">
                <a16:creationId xmlns:a16="http://schemas.microsoft.com/office/drawing/2014/main" id="{098E166B-7C08-D54E-B7E0-CD4C107647F8}"/>
              </a:ext>
            </a:extLst>
          </p:cNvPr>
          <p:cNvPicPr>
            <a:picLocks noChangeAspect="1"/>
          </p:cNvPicPr>
          <p:nvPr/>
        </p:nvPicPr>
        <p:blipFill>
          <a:blip r:embed="rId3"/>
          <a:stretch>
            <a:fillRect/>
          </a:stretch>
        </p:blipFill>
        <p:spPr>
          <a:xfrm>
            <a:off x="226422" y="1649565"/>
            <a:ext cx="4269378" cy="2702812"/>
          </a:xfrm>
          <a:prstGeom prst="rect">
            <a:avLst/>
          </a:prstGeom>
        </p:spPr>
      </p:pic>
      <p:sp>
        <p:nvSpPr>
          <p:cNvPr id="5" name="Text Placeholder 3">
            <a:extLst>
              <a:ext uri="{FF2B5EF4-FFF2-40B4-BE49-F238E27FC236}">
                <a16:creationId xmlns:a16="http://schemas.microsoft.com/office/drawing/2014/main" id="{5AD7798C-150C-9546-849B-B42970C9AF80}"/>
              </a:ext>
            </a:extLst>
          </p:cNvPr>
          <p:cNvSpPr txBox="1">
            <a:spLocks/>
          </p:cNvSpPr>
          <p:nvPr/>
        </p:nvSpPr>
        <p:spPr>
          <a:xfrm>
            <a:off x="4692015" y="2311180"/>
            <a:ext cx="4168522" cy="1277273"/>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buFont typeface="Arial" panose="020B0604020202020204" pitchFamily="34" charset="0"/>
              <a:buChar char="•"/>
            </a:pPr>
            <a:r>
              <a:rPr lang="en-US" sz="1800" dirty="0">
                <a:solidFill>
                  <a:schemeClr val="tx1"/>
                </a:solidFill>
              </a:rPr>
              <a:t>You are seeing a piece of image </a:t>
            </a:r>
          </a:p>
          <a:p>
            <a:r>
              <a:rPr lang="en-US" sz="1800" dirty="0">
                <a:solidFill>
                  <a:schemeClr val="tx1"/>
                </a:solidFill>
              </a:rPr>
              <a:t>together at once (Spatial information)</a:t>
            </a:r>
          </a:p>
          <a:p>
            <a:pPr marL="142875" indent="-142875">
              <a:buFont typeface="Arial" panose="020B0604020202020204" pitchFamily="34" charset="0"/>
              <a:buChar char="•"/>
            </a:pPr>
            <a:endParaRPr lang="en-US" sz="1800" dirty="0">
              <a:solidFill>
                <a:schemeClr val="tx1"/>
              </a:solidFill>
            </a:endParaRPr>
          </a:p>
          <a:p>
            <a:pPr marL="142875" indent="-142875">
              <a:buFont typeface="Arial" panose="020B0604020202020204" pitchFamily="34" charset="0"/>
              <a:buChar char="•"/>
            </a:pPr>
            <a:r>
              <a:rPr lang="en-US" sz="1800" dirty="0">
                <a:solidFill>
                  <a:schemeClr val="tx1"/>
                </a:solidFill>
              </a:rPr>
              <a:t>Multiple Kernels (filters)</a:t>
            </a:r>
          </a:p>
          <a:p>
            <a:r>
              <a:rPr lang="en-US" sz="1800" dirty="0">
                <a:solidFill>
                  <a:schemeClr val="tx1"/>
                </a:solidFill>
              </a:rPr>
              <a:t>(Edges, Curves, a Color etc...)</a:t>
            </a:r>
          </a:p>
          <a:p>
            <a:pPr marL="142875" indent="-142875">
              <a:buFont typeface="Arial" panose="020B0604020202020204" pitchFamily="34" charset="0"/>
              <a:buChar char="•"/>
            </a:pPr>
            <a:endParaRPr lang="en-US" sz="1800" dirty="0">
              <a:solidFill>
                <a:schemeClr val="tx1"/>
              </a:solidFill>
            </a:endParaRPr>
          </a:p>
          <a:p>
            <a:pPr marL="142875" indent="-142875">
              <a:buFont typeface="Arial" panose="020B0604020202020204" pitchFamily="34" charset="0"/>
              <a:buChar char="•"/>
            </a:pPr>
            <a:endParaRPr lang="en-US" sz="1800" dirty="0">
              <a:solidFill>
                <a:schemeClr val="tx1"/>
              </a:solidFill>
            </a:endParaRPr>
          </a:p>
        </p:txBody>
      </p:sp>
    </p:spTree>
    <p:custDataLst>
      <p:tags r:id="rId1"/>
    </p:custDataLst>
    <p:extLst>
      <p:ext uri="{BB962C8B-B14F-4D97-AF65-F5344CB8AC3E}">
        <p14:creationId xmlns:p14="http://schemas.microsoft.com/office/powerpoint/2010/main" val="42175425"/>
      </p:ext>
    </p:extLst>
  </p:cSld>
  <p:clrMapOvr>
    <a:masterClrMapping/>
  </p:clrMapOvr>
  <mc:AlternateContent xmlns:mc="http://schemas.openxmlformats.org/markup-compatibility/2006" xmlns:p14="http://schemas.microsoft.com/office/powerpoint/2010/main">
    <mc:Choice Requires="p14">
      <p:transition spd="slow" p14:dur="2000" advTm="6177"/>
    </mc:Choice>
    <mc:Fallback xmlns="">
      <p:transition spd="slow" advTm="617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B447C-EE1E-1742-9DE2-AC7055F5E348}"/>
              </a:ext>
            </a:extLst>
          </p:cNvPr>
          <p:cNvSpPr>
            <a:spLocks noGrp="1"/>
          </p:cNvSpPr>
          <p:nvPr>
            <p:ph type="title"/>
          </p:nvPr>
        </p:nvSpPr>
        <p:spPr/>
        <p:txBody>
          <a:bodyPr>
            <a:normAutofit/>
          </a:bodyPr>
          <a:lstStyle/>
          <a:p>
            <a:r>
              <a:rPr lang="en-US" sz="3600" b="1" dirty="0">
                <a:solidFill>
                  <a:schemeClr val="bg2"/>
                </a:solidFill>
                <a:latin typeface="Century Gothic" panose="020B0502020202020204" pitchFamily="34" charset="0"/>
              </a:rPr>
              <a:t>CNN Building Blocks - Pooling</a:t>
            </a:r>
            <a:endParaRPr lang="en-US" dirty="0"/>
          </a:p>
        </p:txBody>
      </p:sp>
      <p:sp>
        <p:nvSpPr>
          <p:cNvPr id="3" name="Content Placeholder 2">
            <a:extLst>
              <a:ext uri="{FF2B5EF4-FFF2-40B4-BE49-F238E27FC236}">
                <a16:creationId xmlns:a16="http://schemas.microsoft.com/office/drawing/2014/main" id="{90506BDB-A749-6C43-9903-D0256AB315F8}"/>
              </a:ext>
            </a:extLst>
          </p:cNvPr>
          <p:cNvSpPr>
            <a:spLocks noGrp="1"/>
          </p:cNvSpPr>
          <p:nvPr>
            <p:ph idx="1"/>
          </p:nvPr>
        </p:nvSpPr>
        <p:spPr/>
        <p:txBody>
          <a:bodyPr/>
          <a:lstStyle/>
          <a:p>
            <a:endParaRPr lang="en-US"/>
          </a:p>
        </p:txBody>
      </p:sp>
      <p:pic>
        <p:nvPicPr>
          <p:cNvPr id="4" name="Content Placeholder 4">
            <a:extLst>
              <a:ext uri="{FF2B5EF4-FFF2-40B4-BE49-F238E27FC236}">
                <a16:creationId xmlns:a16="http://schemas.microsoft.com/office/drawing/2014/main" id="{F1CBBEEB-A88C-C643-9A65-7703A9E35B02}"/>
              </a:ext>
            </a:extLst>
          </p:cNvPr>
          <p:cNvPicPr>
            <a:picLocks noChangeAspect="1"/>
          </p:cNvPicPr>
          <p:nvPr/>
        </p:nvPicPr>
        <p:blipFill>
          <a:blip r:embed="rId3"/>
          <a:stretch>
            <a:fillRect/>
          </a:stretch>
        </p:blipFill>
        <p:spPr>
          <a:xfrm>
            <a:off x="239396" y="1532334"/>
            <a:ext cx="4180818" cy="2937273"/>
          </a:xfrm>
          <a:prstGeom prst="rect">
            <a:avLst/>
          </a:prstGeom>
        </p:spPr>
      </p:pic>
      <p:sp>
        <p:nvSpPr>
          <p:cNvPr id="5" name="Title 1">
            <a:extLst>
              <a:ext uri="{FF2B5EF4-FFF2-40B4-BE49-F238E27FC236}">
                <a16:creationId xmlns:a16="http://schemas.microsoft.com/office/drawing/2014/main" id="{78CB0D26-0AE7-F741-A3D6-DC0EB8FFCC1F}"/>
              </a:ext>
            </a:extLst>
          </p:cNvPr>
          <p:cNvSpPr txBox="1">
            <a:spLocks/>
          </p:cNvSpPr>
          <p:nvPr/>
        </p:nvSpPr>
        <p:spPr>
          <a:xfrm>
            <a:off x="1865376" y="233365"/>
            <a:ext cx="5670804" cy="66278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1pPr>
          </a:lstStyle>
          <a:p>
            <a:endParaRPr lang="en-US" sz="3000" b="1" dirty="0">
              <a:solidFill>
                <a:schemeClr val="bg2"/>
              </a:solidFill>
              <a:latin typeface="Century Gothic" panose="020B0502020202020204" pitchFamily="34" charset="0"/>
            </a:endParaRPr>
          </a:p>
        </p:txBody>
      </p:sp>
      <p:sp>
        <p:nvSpPr>
          <p:cNvPr id="6" name="Text Placeholder 4">
            <a:extLst>
              <a:ext uri="{FF2B5EF4-FFF2-40B4-BE49-F238E27FC236}">
                <a16:creationId xmlns:a16="http://schemas.microsoft.com/office/drawing/2014/main" id="{BED7376C-00EC-644D-9B88-6434046CB84E}"/>
              </a:ext>
            </a:extLst>
          </p:cNvPr>
          <p:cNvSpPr txBox="1">
            <a:spLocks/>
          </p:cNvSpPr>
          <p:nvPr/>
        </p:nvSpPr>
        <p:spPr>
          <a:xfrm>
            <a:off x="4904085" y="1046375"/>
            <a:ext cx="4095136" cy="3293209"/>
          </a:xfrm>
          <a:prstGeom prst="rect">
            <a:avLst/>
          </a:prstGeom>
          <a:noFill/>
        </p:spPr>
        <p:txBody>
          <a:bodyPr vert="horz" wrap="square" lIns="91440" tIns="45720" rIns="91440" bIns="45720" rtlCol="0" anchor="ctr">
            <a:spAutoFit/>
          </a:bodyP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42875" indent="-142875">
              <a:buFont typeface="Arial" panose="020B0604020202020204" pitchFamily="34" charset="0"/>
              <a:buChar char="•"/>
            </a:pPr>
            <a:r>
              <a:rPr lang="en-US" sz="1600" dirty="0">
                <a:solidFill>
                  <a:schemeClr val="tx1"/>
                </a:solidFill>
              </a:rPr>
              <a:t>More the parameters, more time to learn, more complex it is</a:t>
            </a:r>
          </a:p>
          <a:p>
            <a:endParaRPr lang="en-US" sz="1600" dirty="0">
              <a:solidFill>
                <a:schemeClr val="tx1"/>
              </a:solidFill>
            </a:endParaRPr>
          </a:p>
          <a:p>
            <a:pPr marL="142875" indent="-142875">
              <a:buFont typeface="Arial" panose="020B0604020202020204" pitchFamily="34" charset="0"/>
              <a:buChar char="•"/>
            </a:pPr>
            <a:r>
              <a:rPr lang="en-US" sz="1600" dirty="0">
                <a:solidFill>
                  <a:schemeClr val="tx1"/>
                </a:solidFill>
              </a:rPr>
              <a:t>Take a representative from a group i.e., </a:t>
            </a:r>
            <a:r>
              <a:rPr lang="en-US" sz="1600" b="1" dirty="0">
                <a:solidFill>
                  <a:schemeClr val="tx1"/>
                </a:solidFill>
              </a:rPr>
              <a:t>pool the candidates and take a representative</a:t>
            </a:r>
          </a:p>
          <a:p>
            <a:endParaRPr lang="en-US" sz="1600" dirty="0">
              <a:solidFill>
                <a:schemeClr val="tx1"/>
              </a:solidFill>
            </a:endParaRPr>
          </a:p>
          <a:p>
            <a:pPr marL="142875" indent="-142875">
              <a:buFont typeface="Arial" panose="020B0604020202020204" pitchFamily="34" charset="0"/>
              <a:buChar char="•"/>
            </a:pPr>
            <a:r>
              <a:rPr lang="en-US" sz="1600" dirty="0">
                <a:solidFill>
                  <a:schemeClr val="tx1"/>
                </a:solidFill>
              </a:rPr>
              <a:t>Types: Max Pooling, </a:t>
            </a:r>
            <a:r>
              <a:rPr lang="en-US" sz="1600" dirty="0" err="1">
                <a:solidFill>
                  <a:schemeClr val="tx1"/>
                </a:solidFill>
              </a:rPr>
              <a:t>Avg</a:t>
            </a:r>
            <a:r>
              <a:rPr lang="en-US" sz="1600" dirty="0">
                <a:solidFill>
                  <a:schemeClr val="tx1"/>
                </a:solidFill>
              </a:rPr>
              <a:t> Pooling, Min Pooling and more…</a:t>
            </a:r>
          </a:p>
          <a:p>
            <a:endParaRPr lang="en-US" sz="1600" dirty="0">
              <a:solidFill>
                <a:schemeClr val="tx1"/>
              </a:solidFill>
            </a:endParaRPr>
          </a:p>
          <a:p>
            <a:pPr marL="142875" indent="-142875">
              <a:buFont typeface="Arial" panose="020B0604020202020204" pitchFamily="34" charset="0"/>
              <a:buChar char="•"/>
            </a:pPr>
            <a:r>
              <a:rPr lang="en-US" sz="1600" dirty="0">
                <a:solidFill>
                  <a:schemeClr val="tx1"/>
                </a:solidFill>
              </a:rPr>
              <a:t>Max Pooling is commonly used technique</a:t>
            </a:r>
          </a:p>
          <a:p>
            <a:endParaRPr lang="en-US" sz="1600" dirty="0">
              <a:solidFill>
                <a:schemeClr val="tx1"/>
              </a:solidFill>
            </a:endParaRPr>
          </a:p>
        </p:txBody>
      </p:sp>
      <p:sp>
        <p:nvSpPr>
          <p:cNvPr id="7" name="Slide Number Placeholder 3">
            <a:extLst>
              <a:ext uri="{FF2B5EF4-FFF2-40B4-BE49-F238E27FC236}">
                <a16:creationId xmlns:a16="http://schemas.microsoft.com/office/drawing/2014/main" id="{E91E6707-74C4-A64C-A7BE-EE8679FB8A1C}"/>
              </a:ext>
            </a:extLst>
          </p:cNvPr>
          <p:cNvSpPr txBox="1">
            <a:spLocks/>
          </p:cNvSpPr>
          <p:nvPr/>
        </p:nvSpPr>
        <p:spPr>
          <a:xfrm>
            <a:off x="38100" y="5043158"/>
            <a:ext cx="241300" cy="202454"/>
          </a:xfrm>
          <a:prstGeom prst="rect">
            <a:avLst/>
          </a:prstGeom>
        </p:spPr>
        <p:txBody>
          <a:bodyPr/>
          <a:lstStyle>
            <a:defPPr marR="0" lvl="0" algn="l" rtl="0">
              <a:lnSpc>
                <a:spcPct val="100000"/>
              </a:lnSpc>
              <a:spcBef>
                <a:spcPts val="0"/>
              </a:spcBef>
              <a:spcAft>
                <a:spcPts val="0"/>
              </a:spcAft>
              <a:defRPr/>
            </a:defPPr>
            <a:lvl1pPr algn="ctr">
              <a:defRPr sz="2000">
                <a:solidFill>
                  <a:srgbClr val="F47628"/>
                </a:solidFill>
                <a:latin typeface="Century Gothic" panose="020B0502020202020204" pitchFamily="34" charset="0"/>
              </a:defRPr>
            </a:lvl1pPr>
          </a:lstStyle>
          <a:p>
            <a:r>
              <a:rPr lang="en-US" sz="1000" dirty="0"/>
              <a:t>69</a:t>
            </a:r>
          </a:p>
        </p:txBody>
      </p:sp>
    </p:spTree>
    <p:custDataLst>
      <p:tags r:id="rId1"/>
    </p:custDataLst>
    <p:extLst>
      <p:ext uri="{BB962C8B-B14F-4D97-AF65-F5344CB8AC3E}">
        <p14:creationId xmlns:p14="http://schemas.microsoft.com/office/powerpoint/2010/main" val="4173189949"/>
      </p:ext>
    </p:extLst>
  </p:cSld>
  <p:clrMapOvr>
    <a:masterClrMapping/>
  </p:clrMapOvr>
  <mc:AlternateContent xmlns:mc="http://schemas.openxmlformats.org/markup-compatibility/2006" xmlns:p14="http://schemas.microsoft.com/office/powerpoint/2010/main">
    <mc:Choice Requires="p14">
      <p:transition spd="slow" p14:dur="2000" advTm="61257"/>
    </mc:Choice>
    <mc:Fallback xmlns="">
      <p:transition spd="slow" advTm="612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7CA2B891-4B53-464F-9FB7-C1DDF623A7D9}"/>
              </a:ext>
            </a:extLst>
          </p:cNvPr>
          <p:cNvPicPr>
            <a:picLocks noChangeAspect="1"/>
          </p:cNvPicPr>
          <p:nvPr/>
        </p:nvPicPr>
        <p:blipFill rotWithShape="1">
          <a:blip r:embed="rId4"/>
          <a:srcRect r="17735" b="33921"/>
          <a:stretch/>
        </p:blipFill>
        <p:spPr>
          <a:xfrm>
            <a:off x="10972799" y="10791680"/>
            <a:ext cx="2743201" cy="1636857"/>
          </a:xfrm>
          <a:prstGeom prst="rect">
            <a:avLst/>
          </a:prstGeom>
        </p:spPr>
      </p:pic>
      <p:pic>
        <p:nvPicPr>
          <p:cNvPr id="35" name="Picture 34">
            <a:extLst>
              <a:ext uri="{FF2B5EF4-FFF2-40B4-BE49-F238E27FC236}">
                <a16:creationId xmlns:a16="http://schemas.microsoft.com/office/drawing/2014/main" id="{D78496DA-8184-444D-A40A-40F39C2FE6AE}"/>
              </a:ext>
            </a:extLst>
          </p:cNvPr>
          <p:cNvPicPr>
            <a:picLocks noChangeAspect="1"/>
          </p:cNvPicPr>
          <p:nvPr/>
        </p:nvPicPr>
        <p:blipFill rotWithShape="1">
          <a:blip r:embed="rId4"/>
          <a:srcRect r="17735" b="33921"/>
          <a:stretch/>
        </p:blipFill>
        <p:spPr>
          <a:xfrm>
            <a:off x="11125199" y="10944080"/>
            <a:ext cx="2743201" cy="1636857"/>
          </a:xfrm>
          <a:prstGeom prst="rect">
            <a:avLst/>
          </a:prstGeom>
        </p:spPr>
      </p:pic>
      <p:sp>
        <p:nvSpPr>
          <p:cNvPr id="17" name="Title 1">
            <a:extLst>
              <a:ext uri="{FF2B5EF4-FFF2-40B4-BE49-F238E27FC236}">
                <a16:creationId xmlns:a16="http://schemas.microsoft.com/office/drawing/2014/main" id="{5E749BBA-35B7-4B4A-A0E0-6CF7C024FDDA}"/>
              </a:ext>
            </a:extLst>
          </p:cNvPr>
          <p:cNvSpPr txBox="1">
            <a:spLocks/>
          </p:cNvSpPr>
          <p:nvPr/>
        </p:nvSpPr>
        <p:spPr>
          <a:xfrm>
            <a:off x="533400" y="320628"/>
            <a:ext cx="6073843" cy="84464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r>
              <a:rPr lang="en-US" sz="3600" b="1" dirty="0">
                <a:solidFill>
                  <a:schemeClr val="tx1"/>
                </a:solidFill>
              </a:rPr>
              <a:t>Apache </a:t>
            </a:r>
            <a:r>
              <a:rPr lang="en-US" sz="3600" b="1" dirty="0" err="1">
                <a:solidFill>
                  <a:schemeClr val="tx1"/>
                </a:solidFill>
              </a:rPr>
              <a:t>MXNet</a:t>
            </a:r>
            <a:r>
              <a:rPr lang="en-US" sz="3600" b="1" dirty="0">
                <a:solidFill>
                  <a:schemeClr val="tx1"/>
                </a:solidFill>
              </a:rPr>
              <a:t> - Background</a:t>
            </a:r>
          </a:p>
        </p:txBody>
      </p:sp>
      <p:sp>
        <p:nvSpPr>
          <p:cNvPr id="11" name="TextBox 10">
            <a:extLst>
              <a:ext uri="{FF2B5EF4-FFF2-40B4-BE49-F238E27FC236}">
                <a16:creationId xmlns:a16="http://schemas.microsoft.com/office/drawing/2014/main" id="{E102451A-31AB-6E41-BB59-24D451B9EF8E}"/>
              </a:ext>
            </a:extLst>
          </p:cNvPr>
          <p:cNvSpPr txBox="1"/>
          <p:nvPr/>
        </p:nvSpPr>
        <p:spPr>
          <a:xfrm>
            <a:off x="631761" y="1174193"/>
            <a:ext cx="6148425" cy="3360600"/>
          </a:xfrm>
          <a:prstGeom prst="rect">
            <a:avLst/>
          </a:prstGeom>
          <a:noFill/>
        </p:spPr>
        <p:txBody>
          <a:bodyPr wrap="square" rtlCol="0">
            <a:spAutoFit/>
          </a:bodyPr>
          <a:lstStyle/>
          <a:p>
            <a:pPr marL="342891" indent="-342891">
              <a:lnSpc>
                <a:spcPct val="150000"/>
              </a:lnSpc>
              <a:buFont typeface="Arial" panose="020B0604020202020204" pitchFamily="34" charset="0"/>
              <a:buChar char="•"/>
            </a:pPr>
            <a:r>
              <a:rPr lang="en-US" sz="2400" dirty="0">
                <a:latin typeface="Amazon Ember" panose="020B0603020204020204" pitchFamily="34" charset="0"/>
                <a:ea typeface="Amazon Ember" panose="020B0603020204020204" pitchFamily="34" charset="0"/>
                <a:cs typeface="Amazon Ember" panose="020B0603020204020204" pitchFamily="34" charset="0"/>
              </a:rPr>
              <a:t>Apache (incubating) open source project</a:t>
            </a:r>
          </a:p>
          <a:p>
            <a:pPr marL="342891" indent="-342891">
              <a:lnSpc>
                <a:spcPct val="150000"/>
              </a:lnSpc>
              <a:buFont typeface="Arial" panose="020B0604020202020204" pitchFamily="34" charset="0"/>
              <a:buChar char="•"/>
            </a:pPr>
            <a:r>
              <a:rPr lang="en-US" sz="2400" dirty="0">
                <a:latin typeface="Amazon Ember" panose="020B0603020204020204" pitchFamily="34" charset="0"/>
                <a:ea typeface="Amazon Ember" panose="020B0603020204020204" pitchFamily="34" charset="0"/>
                <a:cs typeface="Amazon Ember" panose="020B0603020204020204" pitchFamily="34" charset="0"/>
              </a:rPr>
              <a:t>Framework for building and training DNNs</a:t>
            </a:r>
          </a:p>
          <a:p>
            <a:pPr marL="342891" indent="-342891">
              <a:lnSpc>
                <a:spcPct val="150000"/>
              </a:lnSpc>
              <a:buFont typeface="Arial" panose="020B0604020202020204" pitchFamily="34" charset="0"/>
              <a:buChar char="•"/>
            </a:pPr>
            <a:r>
              <a:rPr lang="en-US" sz="2400" dirty="0">
                <a:latin typeface="Amazon Ember" panose="020B0603020204020204" pitchFamily="34" charset="0"/>
                <a:ea typeface="Amazon Ember" panose="020B0603020204020204" pitchFamily="34" charset="0"/>
                <a:cs typeface="Amazon Ember" panose="020B0603020204020204" pitchFamily="34" charset="0"/>
              </a:rPr>
              <a:t>Created by academia (CMU and UW)</a:t>
            </a:r>
          </a:p>
          <a:p>
            <a:pPr marL="342891" indent="-342891">
              <a:lnSpc>
                <a:spcPct val="150000"/>
              </a:lnSpc>
              <a:buFont typeface="Arial" panose="020B0604020202020204" pitchFamily="34" charset="0"/>
              <a:buChar char="•"/>
            </a:pPr>
            <a:r>
              <a:rPr lang="en-US" sz="2400" dirty="0">
                <a:latin typeface="Amazon Ember" panose="020B0603020204020204" pitchFamily="34" charset="0"/>
                <a:ea typeface="Amazon Ember" panose="020B0603020204020204" pitchFamily="34" charset="0"/>
                <a:cs typeface="Amazon Ember" panose="020B0603020204020204" pitchFamily="34" charset="0"/>
              </a:rPr>
              <a:t>Adopted by AWS as DNN framework of choice, Nov 2016 </a:t>
            </a:r>
          </a:p>
        </p:txBody>
      </p:sp>
      <p:sp>
        <p:nvSpPr>
          <p:cNvPr id="2" name="Rectangle 1">
            <a:extLst>
              <a:ext uri="{FF2B5EF4-FFF2-40B4-BE49-F238E27FC236}">
                <a16:creationId xmlns:a16="http://schemas.microsoft.com/office/drawing/2014/main" id="{E2358D5A-69C3-0040-9E59-513A49CC3E7A}"/>
              </a:ext>
            </a:extLst>
          </p:cNvPr>
          <p:cNvSpPr/>
          <p:nvPr/>
        </p:nvSpPr>
        <p:spPr>
          <a:xfrm>
            <a:off x="5524098" y="4646193"/>
            <a:ext cx="3619902" cy="338554"/>
          </a:xfrm>
          <a:prstGeom prst="rect">
            <a:avLst/>
          </a:prstGeom>
        </p:spPr>
        <p:txBody>
          <a:bodyPr wrap="none">
            <a:spAutoFit/>
          </a:bodyPr>
          <a:lstStyle/>
          <a:p>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https://</a:t>
            </a:r>
            <a:r>
              <a:rPr lang="en-US" sz="16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mxnet.incubator.apache.org</a:t>
            </a: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600" dirty="0"/>
          </a:p>
        </p:txBody>
      </p:sp>
      <p:pic>
        <p:nvPicPr>
          <p:cNvPr id="10" name="Picture 9">
            <a:extLst>
              <a:ext uri="{FF2B5EF4-FFF2-40B4-BE49-F238E27FC236}">
                <a16:creationId xmlns:a16="http://schemas.microsoft.com/office/drawing/2014/main" id="{4F89CDC8-D017-A144-B585-8657097834FF}"/>
              </a:ext>
            </a:extLst>
          </p:cNvPr>
          <p:cNvPicPr>
            <a:picLocks noChangeAspect="1"/>
          </p:cNvPicPr>
          <p:nvPr/>
        </p:nvPicPr>
        <p:blipFill>
          <a:blip r:embed="rId5"/>
          <a:stretch>
            <a:fillRect/>
          </a:stretch>
        </p:blipFill>
        <p:spPr>
          <a:xfrm>
            <a:off x="6492637" y="2495550"/>
            <a:ext cx="2334726" cy="797698"/>
          </a:xfrm>
          <a:prstGeom prst="rect">
            <a:avLst/>
          </a:prstGeom>
        </p:spPr>
      </p:pic>
    </p:spTree>
    <p:custDataLst>
      <p:tags r:id="rId1"/>
    </p:custDataLst>
    <p:extLst>
      <p:ext uri="{BB962C8B-B14F-4D97-AF65-F5344CB8AC3E}">
        <p14:creationId xmlns:p14="http://schemas.microsoft.com/office/powerpoint/2010/main" val="3675758816"/>
      </p:ext>
    </p:extLst>
  </p:cSld>
  <p:clrMapOvr>
    <a:masterClrMapping/>
  </p:clrMapOvr>
  <mc:AlternateContent xmlns:mc="http://schemas.openxmlformats.org/markup-compatibility/2006" xmlns:p14="http://schemas.microsoft.com/office/powerpoint/2010/main">
    <mc:Choice Requires="p14">
      <p:transition spd="med" p14:dur="700" advTm="62152">
        <p:fade/>
      </p:transition>
    </mc:Choice>
    <mc:Fallback xmlns="">
      <p:transition spd="med" advTm="6215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D572E-34E7-DA4E-9B45-59C4BE7842B9}"/>
              </a:ext>
            </a:extLst>
          </p:cNvPr>
          <p:cNvSpPr>
            <a:spLocks noGrp="1"/>
          </p:cNvSpPr>
          <p:nvPr>
            <p:ph type="title"/>
          </p:nvPr>
        </p:nvSpPr>
        <p:spPr/>
        <p:txBody>
          <a:bodyPr/>
          <a:lstStyle/>
          <a:p>
            <a:r>
              <a:rPr lang="en-US" dirty="0"/>
              <a:t>Outline</a:t>
            </a:r>
          </a:p>
        </p:txBody>
      </p:sp>
      <p:sp>
        <p:nvSpPr>
          <p:cNvPr id="7" name="TextBox 6">
            <a:extLst>
              <a:ext uri="{FF2B5EF4-FFF2-40B4-BE49-F238E27FC236}">
                <a16:creationId xmlns:a16="http://schemas.microsoft.com/office/drawing/2014/main" id="{E27DBF83-364E-4F4A-876A-3880C6E0A5C8}"/>
              </a:ext>
            </a:extLst>
          </p:cNvPr>
          <p:cNvSpPr txBox="1"/>
          <p:nvPr/>
        </p:nvSpPr>
        <p:spPr>
          <a:xfrm>
            <a:off x="533400" y="1268018"/>
            <a:ext cx="8401049" cy="4247317"/>
          </a:xfrm>
          <a:prstGeom prst="rect">
            <a:avLst/>
          </a:prstGeom>
          <a:noFill/>
        </p:spPr>
        <p:txBody>
          <a:bodyPr wrap="square" rtlCol="0">
            <a:spAutoFit/>
          </a:bodyPr>
          <a:lstStyle/>
          <a:p>
            <a:pPr marL="428615" indent="-428615">
              <a:lnSpc>
                <a:spcPct val="150000"/>
              </a:lnSpc>
              <a:buFont typeface="Arial" panose="020B0604020202020204" pitchFamily="34" charset="0"/>
              <a:buChar char="•"/>
            </a:pPr>
            <a:r>
              <a:rPr lang="en-US" sz="2700" dirty="0"/>
              <a:t>Introduction to Deep Learning</a:t>
            </a:r>
          </a:p>
          <a:p>
            <a:pPr marL="428615" indent="-428615">
              <a:lnSpc>
                <a:spcPct val="150000"/>
              </a:lnSpc>
              <a:buFont typeface="Arial" panose="020B0604020202020204" pitchFamily="34" charset="0"/>
              <a:buChar char="•"/>
            </a:pPr>
            <a:r>
              <a:rPr lang="en-US" sz="2700" dirty="0"/>
              <a:t>Convolutional Neural Network (CNN)</a:t>
            </a:r>
          </a:p>
          <a:p>
            <a:pPr marL="428615" indent="-428615">
              <a:lnSpc>
                <a:spcPct val="150000"/>
              </a:lnSpc>
              <a:buFont typeface="Arial" panose="020B0604020202020204" pitchFamily="34" charset="0"/>
              <a:buChar char="•"/>
            </a:pPr>
            <a:r>
              <a:rPr lang="en-US" sz="2700" dirty="0"/>
              <a:t>Apache </a:t>
            </a:r>
            <a:r>
              <a:rPr lang="en-US" sz="2700" dirty="0" err="1"/>
              <a:t>MXNet</a:t>
            </a:r>
            <a:r>
              <a:rPr lang="en-US" sz="2700" dirty="0"/>
              <a:t> &amp; Amazon </a:t>
            </a:r>
            <a:r>
              <a:rPr lang="en-US" sz="2700"/>
              <a:t>SageMaker</a:t>
            </a:r>
            <a:endParaRPr lang="en-US" sz="2700" dirty="0"/>
          </a:p>
          <a:p>
            <a:pPr marL="428615" indent="-428615">
              <a:lnSpc>
                <a:spcPct val="150000"/>
              </a:lnSpc>
              <a:buFont typeface="Arial" panose="020B0604020202020204" pitchFamily="34" charset="0"/>
              <a:buChar char="•"/>
            </a:pPr>
            <a:r>
              <a:rPr lang="en-US" sz="2700" dirty="0" err="1"/>
              <a:t>MXNet</a:t>
            </a:r>
            <a:r>
              <a:rPr lang="en-US" sz="2700" dirty="0"/>
              <a:t> Model Server (MMS)</a:t>
            </a:r>
          </a:p>
          <a:p>
            <a:pPr marL="428615" indent="-428615">
              <a:buFont typeface="Arial" panose="020B0604020202020204" pitchFamily="34" charset="0"/>
              <a:buChar char="•"/>
            </a:pPr>
            <a:endParaRPr lang="en-US" sz="2700" dirty="0"/>
          </a:p>
          <a:p>
            <a:pPr marL="428615" indent="-428615">
              <a:buFont typeface="Arial" panose="020B0604020202020204" pitchFamily="34" charset="0"/>
              <a:buChar char="•"/>
            </a:pPr>
            <a:endParaRPr lang="en-US" sz="2700" dirty="0"/>
          </a:p>
          <a:p>
            <a:pPr marL="428615" indent="-428615">
              <a:buFont typeface="Arial" panose="020B0604020202020204" pitchFamily="34" charset="0"/>
              <a:buChar char="•"/>
            </a:pPr>
            <a:endParaRPr lang="en-US" sz="2700" dirty="0"/>
          </a:p>
          <a:p>
            <a:pPr marL="428615" indent="-428615">
              <a:buFont typeface="Arial" panose="020B0604020202020204" pitchFamily="34" charset="0"/>
              <a:buChar char="•"/>
            </a:pPr>
            <a:endParaRPr lang="en-US" sz="2700" dirty="0"/>
          </a:p>
        </p:txBody>
      </p:sp>
    </p:spTree>
    <p:extLst>
      <p:ext uri="{BB962C8B-B14F-4D97-AF65-F5344CB8AC3E}">
        <p14:creationId xmlns:p14="http://schemas.microsoft.com/office/powerpoint/2010/main" val="42543045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85071" y="160238"/>
            <a:ext cx="4479132" cy="545307"/>
          </a:xfrm>
        </p:spPr>
        <p:txBody>
          <a:bodyPr>
            <a:normAutofit fontScale="90000"/>
          </a:bodyPr>
          <a:lstStyle/>
          <a:p>
            <a:r>
              <a:rPr lang="en-US" sz="3000" b="1" dirty="0">
                <a:solidFill>
                  <a:schemeClr val="bg2"/>
                </a:solidFill>
                <a:latin typeface="Century Gothic" panose="020B0502020202020204" pitchFamily="34" charset="0"/>
              </a:rPr>
              <a:t>Multi-language Support</a:t>
            </a:r>
          </a:p>
        </p:txBody>
      </p:sp>
      <p:sp>
        <p:nvSpPr>
          <p:cNvPr id="5" name="Rounded Rectangle 4">
            <a:extLst>
              <a:ext uri="{FF2B5EF4-FFF2-40B4-BE49-F238E27FC236}">
                <a16:creationId xmlns:a16="http://schemas.microsoft.com/office/drawing/2014/main" id="{4F6A280B-C475-4C4D-A6D3-2A7650A5199B}"/>
              </a:ext>
            </a:extLst>
          </p:cNvPr>
          <p:cNvSpPr/>
          <p:nvPr/>
        </p:nvSpPr>
        <p:spPr>
          <a:xfrm>
            <a:off x="3883743" y="3896090"/>
            <a:ext cx="1370965" cy="456989"/>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dirty="0">
                <a:solidFill>
                  <a:srgbClr val="FFFFFF"/>
                </a:solidFill>
                <a:latin typeface="Century Gothic" panose="020B0502020202020204" pitchFamily="34" charset="0"/>
                <a:ea typeface="Amazon Ember" panose="020B0603020204020204" pitchFamily="34" charset="0"/>
                <a:cs typeface="Amazon Ember" panose="020B0603020204020204" pitchFamily="34" charset="0"/>
              </a:rPr>
              <a:t>C++</a:t>
            </a:r>
          </a:p>
        </p:txBody>
      </p:sp>
      <p:sp>
        <p:nvSpPr>
          <p:cNvPr id="6" name="Rounded Rectangle 5">
            <a:extLst>
              <a:ext uri="{FF2B5EF4-FFF2-40B4-BE49-F238E27FC236}">
                <a16:creationId xmlns:a16="http://schemas.microsoft.com/office/drawing/2014/main" id="{1C721851-4AE7-7D43-BFF8-813AC7A9D642}"/>
              </a:ext>
            </a:extLst>
          </p:cNvPr>
          <p:cNvSpPr/>
          <p:nvPr/>
        </p:nvSpPr>
        <p:spPr>
          <a:xfrm>
            <a:off x="5983373" y="2340129"/>
            <a:ext cx="1370965" cy="456989"/>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dirty="0">
                <a:solidFill>
                  <a:srgbClr val="FFFFFF"/>
                </a:solidFill>
                <a:latin typeface="Century Gothic" panose="020B0502020202020204" pitchFamily="34" charset="0"/>
                <a:ea typeface="Amazon Ember" panose="020B0603020204020204" pitchFamily="34" charset="0"/>
                <a:cs typeface="Amazon Ember" panose="020B0603020204020204" pitchFamily="34" charset="0"/>
              </a:rPr>
              <a:t>C++</a:t>
            </a:r>
          </a:p>
        </p:txBody>
      </p:sp>
      <p:sp>
        <p:nvSpPr>
          <p:cNvPr id="7" name="Rounded Rectangle 6">
            <a:extLst>
              <a:ext uri="{FF2B5EF4-FFF2-40B4-BE49-F238E27FC236}">
                <a16:creationId xmlns:a16="http://schemas.microsoft.com/office/drawing/2014/main" id="{77A2C171-C7D3-724A-8E57-561B7220197C}"/>
              </a:ext>
            </a:extLst>
          </p:cNvPr>
          <p:cNvSpPr/>
          <p:nvPr/>
        </p:nvSpPr>
        <p:spPr>
          <a:xfrm>
            <a:off x="6738800" y="1440579"/>
            <a:ext cx="1370965" cy="456989"/>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dirty="0">
                <a:solidFill>
                  <a:srgbClr val="FFFFFF"/>
                </a:solidFill>
                <a:latin typeface="Century Gothic" panose="020B0502020202020204" pitchFamily="34" charset="0"/>
                <a:ea typeface="Amazon Ember" panose="020B0603020204020204" pitchFamily="34" charset="0"/>
                <a:cs typeface="Amazon Ember" panose="020B0603020204020204" pitchFamily="34" charset="0"/>
              </a:rPr>
              <a:t>Clojure</a:t>
            </a:r>
          </a:p>
        </p:txBody>
      </p:sp>
      <p:sp>
        <p:nvSpPr>
          <p:cNvPr id="8" name="Rounded Rectangle 7">
            <a:extLst>
              <a:ext uri="{FF2B5EF4-FFF2-40B4-BE49-F238E27FC236}">
                <a16:creationId xmlns:a16="http://schemas.microsoft.com/office/drawing/2014/main" id="{6293CB79-FA58-0A44-9531-B673691289F3}"/>
              </a:ext>
            </a:extLst>
          </p:cNvPr>
          <p:cNvSpPr/>
          <p:nvPr/>
        </p:nvSpPr>
        <p:spPr>
          <a:xfrm>
            <a:off x="4824637" y="1440579"/>
            <a:ext cx="1370965" cy="456989"/>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dirty="0">
                <a:solidFill>
                  <a:srgbClr val="FFFFFF"/>
                </a:solidFill>
                <a:latin typeface="Century Gothic" panose="020B0502020202020204" pitchFamily="34" charset="0"/>
                <a:ea typeface="Amazon Ember" panose="020B0603020204020204" pitchFamily="34" charset="0"/>
                <a:cs typeface="Amazon Ember" panose="020B0603020204020204" pitchFamily="34" charset="0"/>
              </a:rPr>
              <a:t>Julia</a:t>
            </a:r>
          </a:p>
        </p:txBody>
      </p:sp>
      <p:sp>
        <p:nvSpPr>
          <p:cNvPr id="9" name="Rounded Rectangle 8">
            <a:extLst>
              <a:ext uri="{FF2B5EF4-FFF2-40B4-BE49-F238E27FC236}">
                <a16:creationId xmlns:a16="http://schemas.microsoft.com/office/drawing/2014/main" id="{362F348F-376F-6D4F-9B83-6D2FC5E459B2}"/>
              </a:ext>
            </a:extLst>
          </p:cNvPr>
          <p:cNvSpPr/>
          <p:nvPr/>
        </p:nvSpPr>
        <p:spPr>
          <a:xfrm>
            <a:off x="2910474" y="1440579"/>
            <a:ext cx="1370965" cy="456989"/>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dirty="0">
                <a:solidFill>
                  <a:srgbClr val="FFFFFF"/>
                </a:solidFill>
                <a:latin typeface="Century Gothic" panose="020B0502020202020204" pitchFamily="34" charset="0"/>
                <a:ea typeface="Amazon Ember" panose="020B0603020204020204" pitchFamily="34" charset="0"/>
                <a:cs typeface="Amazon Ember" panose="020B0603020204020204" pitchFamily="34" charset="0"/>
              </a:rPr>
              <a:t>Perl</a:t>
            </a:r>
          </a:p>
        </p:txBody>
      </p:sp>
      <p:sp>
        <p:nvSpPr>
          <p:cNvPr id="10" name="Rounded Rectangle 9">
            <a:extLst>
              <a:ext uri="{FF2B5EF4-FFF2-40B4-BE49-F238E27FC236}">
                <a16:creationId xmlns:a16="http://schemas.microsoft.com/office/drawing/2014/main" id="{2EDA2644-F371-0B4F-A37D-BEF1F9DEC1EC}"/>
              </a:ext>
            </a:extLst>
          </p:cNvPr>
          <p:cNvSpPr/>
          <p:nvPr/>
        </p:nvSpPr>
        <p:spPr>
          <a:xfrm>
            <a:off x="996310" y="1440579"/>
            <a:ext cx="1370965" cy="456989"/>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dirty="0">
                <a:solidFill>
                  <a:srgbClr val="FFFFFF"/>
                </a:solidFill>
                <a:latin typeface="Century Gothic" panose="020B0502020202020204" pitchFamily="34" charset="0"/>
                <a:ea typeface="Amazon Ember" panose="020B0603020204020204" pitchFamily="34" charset="0"/>
                <a:cs typeface="Amazon Ember" panose="020B0603020204020204" pitchFamily="34" charset="0"/>
              </a:rPr>
              <a:t>R</a:t>
            </a:r>
          </a:p>
        </p:txBody>
      </p:sp>
      <p:sp>
        <p:nvSpPr>
          <p:cNvPr id="11" name="Rounded Rectangle 10">
            <a:extLst>
              <a:ext uri="{FF2B5EF4-FFF2-40B4-BE49-F238E27FC236}">
                <a16:creationId xmlns:a16="http://schemas.microsoft.com/office/drawing/2014/main" id="{203146A3-F6AE-0A48-9B63-7305F8B405B2}"/>
              </a:ext>
            </a:extLst>
          </p:cNvPr>
          <p:cNvSpPr/>
          <p:nvPr/>
        </p:nvSpPr>
        <p:spPr>
          <a:xfrm>
            <a:off x="4425972" y="2326587"/>
            <a:ext cx="1370965" cy="456989"/>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dirty="0">
                <a:solidFill>
                  <a:srgbClr val="FFFFFF"/>
                </a:solidFill>
                <a:latin typeface="Century Gothic" panose="020B0502020202020204" pitchFamily="34" charset="0"/>
                <a:ea typeface="Amazon Ember" panose="020B0603020204020204" pitchFamily="34" charset="0"/>
                <a:cs typeface="Amazon Ember" panose="020B0603020204020204" pitchFamily="34" charset="0"/>
              </a:rPr>
              <a:t>Scala</a:t>
            </a:r>
          </a:p>
        </p:txBody>
      </p:sp>
      <p:sp>
        <p:nvSpPr>
          <p:cNvPr id="12" name="Rounded Rectangle 11">
            <a:extLst>
              <a:ext uri="{FF2B5EF4-FFF2-40B4-BE49-F238E27FC236}">
                <a16:creationId xmlns:a16="http://schemas.microsoft.com/office/drawing/2014/main" id="{C60CC917-494A-434C-9544-CCBFD8B8EF3B}"/>
              </a:ext>
            </a:extLst>
          </p:cNvPr>
          <p:cNvSpPr/>
          <p:nvPr/>
        </p:nvSpPr>
        <p:spPr>
          <a:xfrm>
            <a:off x="1214106" y="2330391"/>
            <a:ext cx="1370965" cy="456989"/>
          </a:xfrm>
          <a:prstGeom prst="roundRect">
            <a:avLst/>
          </a:prstGeom>
          <a:solidFill>
            <a:schemeClr val="accent3"/>
          </a:solidFill>
          <a:ln w="762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dirty="0">
                <a:solidFill>
                  <a:srgbClr val="FFFFFF"/>
                </a:solidFill>
                <a:latin typeface="Century Gothic" panose="020B0502020202020204" pitchFamily="34" charset="0"/>
                <a:ea typeface="Amazon Ember" panose="020B0603020204020204" pitchFamily="34" charset="0"/>
                <a:cs typeface="Amazon Ember" panose="020B0603020204020204" pitchFamily="34" charset="0"/>
              </a:rPr>
              <a:t>Python</a:t>
            </a:r>
          </a:p>
        </p:txBody>
      </p:sp>
      <p:cxnSp>
        <p:nvCxnSpPr>
          <p:cNvPr id="16" name="Straight Connector 15">
            <a:extLst>
              <a:ext uri="{FF2B5EF4-FFF2-40B4-BE49-F238E27FC236}">
                <a16:creationId xmlns:a16="http://schemas.microsoft.com/office/drawing/2014/main" id="{C9049AC9-B7CF-BE40-AB9B-B5D40201AE3A}"/>
              </a:ext>
            </a:extLst>
          </p:cNvPr>
          <p:cNvCxnSpPr/>
          <p:nvPr/>
        </p:nvCxnSpPr>
        <p:spPr>
          <a:xfrm>
            <a:off x="513500" y="3367636"/>
            <a:ext cx="8045997" cy="0"/>
          </a:xfrm>
          <a:prstGeom prst="line">
            <a:avLst/>
          </a:prstGeom>
          <a:ln w="22225">
            <a:prstDash val="dash"/>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DB5867AB-C7CD-CE44-8FF1-1340087A4CAA}"/>
              </a:ext>
            </a:extLst>
          </p:cNvPr>
          <p:cNvSpPr txBox="1"/>
          <p:nvPr/>
        </p:nvSpPr>
        <p:spPr>
          <a:xfrm>
            <a:off x="567630" y="2978390"/>
            <a:ext cx="1225015" cy="369204"/>
          </a:xfrm>
          <a:prstGeom prst="rect">
            <a:avLst/>
          </a:prstGeom>
          <a:noFill/>
        </p:spPr>
        <p:txBody>
          <a:bodyPr wrap="none" rtlCol="0">
            <a:spAutoFit/>
          </a:bodyPr>
          <a:lstStyle/>
          <a:p>
            <a:pPr defTabSz="456976">
              <a:defRPr/>
            </a:pPr>
            <a:r>
              <a:rPr lang="en-US" sz="1799" b="1" i="1" dirty="0">
                <a:solidFill>
                  <a:srgbClr val="002D43">
                    <a:lumMod val="25000"/>
                    <a:lumOff val="75000"/>
                  </a:srgbClr>
                </a:solidFill>
                <a:latin typeface="Century Gothic" panose="020B0502020202020204" pitchFamily="34" charset="0"/>
                <a:ea typeface="Amazon Ember" panose="020B0603020204020204" pitchFamily="34" charset="0"/>
                <a:cs typeface="Amazon Ember" panose="020B0603020204020204" pitchFamily="34" charset="0"/>
              </a:rPr>
              <a:t>Frontend </a:t>
            </a:r>
          </a:p>
        </p:txBody>
      </p:sp>
      <p:sp>
        <p:nvSpPr>
          <p:cNvPr id="18" name="TextBox 17">
            <a:extLst>
              <a:ext uri="{FF2B5EF4-FFF2-40B4-BE49-F238E27FC236}">
                <a16:creationId xmlns:a16="http://schemas.microsoft.com/office/drawing/2014/main" id="{ADE011DC-6A2B-0F45-8334-5438F271D63E}"/>
              </a:ext>
            </a:extLst>
          </p:cNvPr>
          <p:cNvSpPr txBox="1"/>
          <p:nvPr/>
        </p:nvSpPr>
        <p:spPr>
          <a:xfrm>
            <a:off x="567631" y="3387724"/>
            <a:ext cx="1252266" cy="369204"/>
          </a:xfrm>
          <a:prstGeom prst="rect">
            <a:avLst/>
          </a:prstGeom>
          <a:noFill/>
        </p:spPr>
        <p:txBody>
          <a:bodyPr wrap="none" rtlCol="0">
            <a:spAutoFit/>
          </a:bodyPr>
          <a:lstStyle/>
          <a:p>
            <a:pPr defTabSz="456976">
              <a:defRPr/>
            </a:pPr>
            <a:r>
              <a:rPr lang="en-US" sz="1799" b="1" i="1" dirty="0">
                <a:solidFill>
                  <a:srgbClr val="002D43">
                    <a:lumMod val="25000"/>
                    <a:lumOff val="75000"/>
                  </a:srgbClr>
                </a:solidFill>
                <a:latin typeface="Century Gothic" panose="020B0502020202020204" pitchFamily="34" charset="0"/>
                <a:ea typeface="Amazon Ember" panose="020B0603020204020204" pitchFamily="34" charset="0"/>
                <a:cs typeface="Amazon Ember" panose="020B0603020204020204" pitchFamily="34" charset="0"/>
              </a:rPr>
              <a:t>Backend </a:t>
            </a:r>
          </a:p>
        </p:txBody>
      </p:sp>
      <p:sp>
        <p:nvSpPr>
          <p:cNvPr id="19" name="Title 1">
            <a:extLst>
              <a:ext uri="{FF2B5EF4-FFF2-40B4-BE49-F238E27FC236}">
                <a16:creationId xmlns:a16="http://schemas.microsoft.com/office/drawing/2014/main" id="{22EFFE99-7BAA-4741-9E78-BF7E94F96A04}"/>
              </a:ext>
            </a:extLst>
          </p:cNvPr>
          <p:cNvSpPr txBox="1">
            <a:spLocks/>
          </p:cNvSpPr>
          <p:nvPr/>
        </p:nvSpPr>
        <p:spPr>
          <a:xfrm>
            <a:off x="1895140" y="3043191"/>
            <a:ext cx="8201505" cy="545489"/>
          </a:xfrm>
          <a:prstGeom prst="rect">
            <a:avLst/>
          </a:prstGeom>
        </p:spPr>
        <p:txBody>
          <a:bodyPr vert="horz" lIns="91398" tIns="45699" rIns="91398" bIns="45699"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defTabSz="456976">
              <a:defRPr/>
            </a:pPr>
            <a:r>
              <a:rPr lang="en-US" sz="1599" b="0" dirty="0">
                <a:solidFill>
                  <a:schemeClr val="tx1"/>
                </a:solidFill>
                <a:latin typeface="Century Gothic" panose="020B0502020202020204" pitchFamily="34" charset="0"/>
              </a:rPr>
              <a:t>While keeping high performance from efficient backend</a:t>
            </a:r>
          </a:p>
        </p:txBody>
      </p:sp>
      <p:sp>
        <p:nvSpPr>
          <p:cNvPr id="20" name="Rounded Rectangle 19">
            <a:extLst>
              <a:ext uri="{FF2B5EF4-FFF2-40B4-BE49-F238E27FC236}">
                <a16:creationId xmlns:a16="http://schemas.microsoft.com/office/drawing/2014/main" id="{02A8BEC4-DE84-6A40-A897-5FB6F15558F2}"/>
              </a:ext>
            </a:extLst>
          </p:cNvPr>
          <p:cNvSpPr/>
          <p:nvPr/>
        </p:nvSpPr>
        <p:spPr>
          <a:xfrm>
            <a:off x="2820039" y="2340129"/>
            <a:ext cx="1370965" cy="456989"/>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dirty="0">
                <a:solidFill>
                  <a:srgbClr val="FFFFFF"/>
                </a:solidFill>
                <a:latin typeface="Century Gothic" panose="020B0502020202020204" pitchFamily="34" charset="0"/>
                <a:ea typeface="Amazon Ember" panose="020B0603020204020204" pitchFamily="34" charset="0"/>
                <a:cs typeface="Amazon Ember" panose="020B0603020204020204" pitchFamily="34" charset="0"/>
              </a:rPr>
              <a:t>Java</a:t>
            </a:r>
          </a:p>
        </p:txBody>
      </p:sp>
    </p:spTree>
    <p:extLst>
      <p:ext uri="{BB962C8B-B14F-4D97-AF65-F5344CB8AC3E}">
        <p14:creationId xmlns:p14="http://schemas.microsoft.com/office/powerpoint/2010/main" val="538076250"/>
      </p:ext>
    </p:extLst>
  </p:cSld>
  <p:clrMapOvr>
    <a:masterClrMapping/>
  </p:clrMapOvr>
  <mc:AlternateContent xmlns:mc="http://schemas.openxmlformats.org/markup-compatibility/2006" xmlns:p14="http://schemas.microsoft.com/office/powerpoint/2010/main">
    <mc:Choice Requires="p14">
      <p:transition spd="slow" p14:dur="2000" advTm="37502"/>
    </mc:Choice>
    <mc:Fallback xmlns="">
      <p:transition spd="slow" advTm="37502"/>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946487" y="93942"/>
            <a:ext cx="5199857" cy="545306"/>
          </a:xfrm>
        </p:spPr>
        <p:txBody>
          <a:bodyPr/>
          <a:lstStyle/>
          <a:p>
            <a:r>
              <a:rPr lang="en-US" sz="3000" b="1" dirty="0">
                <a:solidFill>
                  <a:schemeClr val="bg2"/>
                </a:solidFill>
                <a:latin typeface="Century Gothic" panose="020B0502020202020204" pitchFamily="34" charset="0"/>
              </a:rPr>
              <a:t>Apache MXNet Ecosystem</a:t>
            </a:r>
          </a:p>
        </p:txBody>
      </p:sp>
      <p:grpSp>
        <p:nvGrpSpPr>
          <p:cNvPr id="14" name="Group 13">
            <a:extLst>
              <a:ext uri="{FF2B5EF4-FFF2-40B4-BE49-F238E27FC236}">
                <a16:creationId xmlns:a16="http://schemas.microsoft.com/office/drawing/2014/main" id="{AD366958-1F0C-6C49-AD01-D1F8D12F5A72}"/>
              </a:ext>
            </a:extLst>
          </p:cNvPr>
          <p:cNvGrpSpPr/>
          <p:nvPr/>
        </p:nvGrpSpPr>
        <p:grpSpPr>
          <a:xfrm>
            <a:off x="1635978" y="912251"/>
            <a:ext cx="5878960" cy="3932879"/>
            <a:chOff x="1566367" y="555023"/>
            <a:chExt cx="5881683" cy="3934700"/>
          </a:xfrm>
        </p:grpSpPr>
        <p:sp>
          <p:nvSpPr>
            <p:cNvPr id="3" name="Oval 2">
              <a:extLst>
                <a:ext uri="{FF2B5EF4-FFF2-40B4-BE49-F238E27FC236}">
                  <a16:creationId xmlns:a16="http://schemas.microsoft.com/office/drawing/2014/main" id="{E367ED70-BABE-4642-99D0-35E69781FCFE}"/>
                </a:ext>
              </a:extLst>
            </p:cNvPr>
            <p:cNvSpPr/>
            <p:nvPr/>
          </p:nvSpPr>
          <p:spPr>
            <a:xfrm>
              <a:off x="3792353" y="1768818"/>
              <a:ext cx="1371600" cy="13716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endParaRPr lang="en-US" sz="1799" dirty="0">
                <a:solidFill>
                  <a:srgbClr val="FFFFFF"/>
                </a:solidFill>
                <a:latin typeface="Century Gothic" panose="020B0502020202020204" pitchFamily="34" charset="0"/>
                <a:ea typeface="Amazon Ember" panose="020B0603020204020204" pitchFamily="34" charset="0"/>
                <a:cs typeface="Amazon Ember" panose="020B0603020204020204" pitchFamily="34" charset="0"/>
              </a:endParaRPr>
            </a:p>
          </p:txBody>
        </p:sp>
        <p:sp>
          <p:nvSpPr>
            <p:cNvPr id="5" name="Rounded Rectangle 4">
              <a:extLst>
                <a:ext uri="{FF2B5EF4-FFF2-40B4-BE49-F238E27FC236}">
                  <a16:creationId xmlns:a16="http://schemas.microsoft.com/office/drawing/2014/main" id="{9BCB6617-B4DD-C34F-B122-21C7B8786862}"/>
                </a:ext>
              </a:extLst>
            </p:cNvPr>
            <p:cNvSpPr/>
            <p:nvPr/>
          </p:nvSpPr>
          <p:spPr>
            <a:xfrm>
              <a:off x="2831635" y="3695810"/>
              <a:ext cx="1472665" cy="77964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b="1" dirty="0" err="1">
                  <a:solidFill>
                    <a:schemeClr val="tx1"/>
                  </a:solidFill>
                  <a:latin typeface="Century Gothic" panose="020B0502020202020204" pitchFamily="34" charset="0"/>
                </a:rPr>
                <a:t>MXBoard</a:t>
              </a:r>
              <a:endParaRPr lang="en-US" sz="1799" b="1" dirty="0">
                <a:solidFill>
                  <a:schemeClr val="tx1"/>
                </a:solidFill>
                <a:latin typeface="Century Gothic" panose="020B0502020202020204" pitchFamily="34" charset="0"/>
              </a:endParaRPr>
            </a:p>
          </p:txBody>
        </p:sp>
        <p:sp>
          <p:nvSpPr>
            <p:cNvPr id="6" name="Rounded Rectangle 5">
              <a:extLst>
                <a:ext uri="{FF2B5EF4-FFF2-40B4-BE49-F238E27FC236}">
                  <a16:creationId xmlns:a16="http://schemas.microsoft.com/office/drawing/2014/main" id="{B4A26F0F-8B7D-C94F-98BE-9A9AB8F40941}"/>
                </a:ext>
              </a:extLst>
            </p:cNvPr>
            <p:cNvSpPr/>
            <p:nvPr/>
          </p:nvSpPr>
          <p:spPr>
            <a:xfrm>
              <a:off x="1566367" y="2692485"/>
              <a:ext cx="1472665" cy="779647"/>
            </a:xfrm>
            <a:prstGeom prst="roundRect">
              <a:avLst/>
            </a:prstGeom>
            <a:solidFill>
              <a:srgbClr val="D3F1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b="1" dirty="0">
                  <a:solidFill>
                    <a:schemeClr val="bg1"/>
                  </a:solidFill>
                  <a:latin typeface="Century Gothic" panose="020B0502020202020204" pitchFamily="34" charset="0"/>
                </a:rPr>
                <a:t>Model Server</a:t>
              </a:r>
            </a:p>
          </p:txBody>
        </p:sp>
        <p:sp>
          <p:nvSpPr>
            <p:cNvPr id="7" name="Rounded Rectangle 6">
              <a:extLst>
                <a:ext uri="{FF2B5EF4-FFF2-40B4-BE49-F238E27FC236}">
                  <a16:creationId xmlns:a16="http://schemas.microsoft.com/office/drawing/2014/main" id="{F431CEA5-3AEB-5349-A7FE-F5957D27FCF3}"/>
                </a:ext>
              </a:extLst>
            </p:cNvPr>
            <p:cNvSpPr/>
            <p:nvPr/>
          </p:nvSpPr>
          <p:spPr>
            <a:xfrm>
              <a:off x="5975385" y="2198988"/>
              <a:ext cx="1472665" cy="548640"/>
            </a:xfrm>
            <a:prstGeom prst="round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b="1" dirty="0" err="1">
                  <a:solidFill>
                    <a:schemeClr val="tx1"/>
                  </a:solidFill>
                  <a:latin typeface="Century Gothic" panose="020B0502020202020204" pitchFamily="34" charset="0"/>
                </a:rPr>
                <a:t>GluonCV</a:t>
              </a:r>
              <a:endParaRPr lang="en-US" sz="1799" b="1" dirty="0">
                <a:solidFill>
                  <a:schemeClr val="tx1"/>
                </a:solidFill>
                <a:latin typeface="Century Gothic" panose="020B0502020202020204" pitchFamily="34" charset="0"/>
              </a:endParaRPr>
            </a:p>
          </p:txBody>
        </p:sp>
        <p:sp>
          <p:nvSpPr>
            <p:cNvPr id="8" name="Rounded Rectangle 7">
              <a:extLst>
                <a:ext uri="{FF2B5EF4-FFF2-40B4-BE49-F238E27FC236}">
                  <a16:creationId xmlns:a16="http://schemas.microsoft.com/office/drawing/2014/main" id="{38E0E93A-A417-CE42-879A-76394986F846}"/>
                </a:ext>
              </a:extLst>
            </p:cNvPr>
            <p:cNvSpPr/>
            <p:nvPr/>
          </p:nvSpPr>
          <p:spPr>
            <a:xfrm>
              <a:off x="5975385" y="2870869"/>
              <a:ext cx="1472665" cy="548640"/>
            </a:xfrm>
            <a:prstGeom prst="round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b="1" dirty="0" err="1">
                  <a:solidFill>
                    <a:schemeClr val="tx1"/>
                  </a:solidFill>
                  <a:latin typeface="Century Gothic" panose="020B0502020202020204" pitchFamily="34" charset="0"/>
                </a:rPr>
                <a:t>GluonNLP</a:t>
              </a:r>
              <a:endParaRPr lang="en-US" sz="1799" b="1" dirty="0">
                <a:solidFill>
                  <a:schemeClr val="tx1"/>
                </a:solidFill>
                <a:latin typeface="Century Gothic" panose="020B0502020202020204" pitchFamily="34" charset="0"/>
              </a:endParaRPr>
            </a:p>
          </p:txBody>
        </p:sp>
        <p:sp>
          <p:nvSpPr>
            <p:cNvPr id="9" name="Rounded Rectangle 8">
              <a:extLst>
                <a:ext uri="{FF2B5EF4-FFF2-40B4-BE49-F238E27FC236}">
                  <a16:creationId xmlns:a16="http://schemas.microsoft.com/office/drawing/2014/main" id="{51B1A981-5DFF-094F-A297-793D1476AB1F}"/>
                </a:ext>
              </a:extLst>
            </p:cNvPr>
            <p:cNvSpPr/>
            <p:nvPr/>
          </p:nvSpPr>
          <p:spPr>
            <a:xfrm>
              <a:off x="2832764" y="555023"/>
              <a:ext cx="1472665" cy="779647"/>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dirty="0">
                  <a:solidFill>
                    <a:srgbClr val="FFFFFF"/>
                  </a:solidFill>
                  <a:latin typeface="Century Gothic" panose="020B0502020202020204" pitchFamily="34" charset="0"/>
                </a:rPr>
                <a:t>        </a:t>
              </a:r>
              <a:r>
                <a:rPr lang="en-US" sz="1799" b="1" dirty="0">
                  <a:solidFill>
                    <a:schemeClr val="tx1"/>
                  </a:solidFill>
                  <a:latin typeface="Century Gothic" panose="020B0502020202020204" pitchFamily="34" charset="0"/>
                </a:rPr>
                <a:t>ONNX</a:t>
              </a:r>
            </a:p>
          </p:txBody>
        </p:sp>
        <p:sp>
          <p:nvSpPr>
            <p:cNvPr id="10" name="Rounded Rectangle 9">
              <a:extLst>
                <a:ext uri="{FF2B5EF4-FFF2-40B4-BE49-F238E27FC236}">
                  <a16:creationId xmlns:a16="http://schemas.microsoft.com/office/drawing/2014/main" id="{3491D88D-F2BB-B148-AEA8-25373E0F62D5}"/>
                </a:ext>
              </a:extLst>
            </p:cNvPr>
            <p:cNvSpPr/>
            <p:nvPr/>
          </p:nvSpPr>
          <p:spPr>
            <a:xfrm>
              <a:off x="5975385" y="1527844"/>
              <a:ext cx="1472665" cy="548640"/>
            </a:xfrm>
            <a:prstGeom prst="roundRect">
              <a:avLst/>
            </a:prstGeom>
            <a:solidFill>
              <a:srgbClr val="00A2E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b="1" dirty="0">
                  <a:solidFill>
                    <a:schemeClr val="tx1"/>
                  </a:solidFill>
                  <a:latin typeface="Century Gothic" panose="020B0502020202020204" pitchFamily="34" charset="0"/>
                </a:rPr>
                <a:t>Model Zoo</a:t>
              </a:r>
            </a:p>
          </p:txBody>
        </p:sp>
        <p:sp>
          <p:nvSpPr>
            <p:cNvPr id="11" name="Rounded Rectangle 10">
              <a:extLst>
                <a:ext uri="{FF2B5EF4-FFF2-40B4-BE49-F238E27FC236}">
                  <a16:creationId xmlns:a16="http://schemas.microsoft.com/office/drawing/2014/main" id="{C2159265-8395-194E-925D-6ACD7A7FD837}"/>
                </a:ext>
              </a:extLst>
            </p:cNvPr>
            <p:cNvSpPr/>
            <p:nvPr/>
          </p:nvSpPr>
          <p:spPr>
            <a:xfrm>
              <a:off x="4599235" y="3710076"/>
              <a:ext cx="1376150" cy="779647"/>
            </a:xfrm>
            <a:prstGeom prst="roundRect">
              <a:avLst/>
            </a:prstGeom>
            <a:solidFill>
              <a:srgbClr val="E2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b="1" dirty="0">
                  <a:solidFill>
                    <a:schemeClr val="tx1"/>
                  </a:solidFill>
                  <a:latin typeface="Century Gothic" panose="020B0502020202020204" pitchFamily="34" charset="0"/>
                </a:rPr>
                <a:t>  eras</a:t>
              </a:r>
            </a:p>
          </p:txBody>
        </p:sp>
        <p:sp>
          <p:nvSpPr>
            <p:cNvPr id="12" name="Rounded Rectangle 11">
              <a:extLst>
                <a:ext uri="{FF2B5EF4-FFF2-40B4-BE49-F238E27FC236}">
                  <a16:creationId xmlns:a16="http://schemas.microsoft.com/office/drawing/2014/main" id="{7DB95E91-7809-4B42-B612-CAB9188BD259}"/>
                </a:ext>
              </a:extLst>
            </p:cNvPr>
            <p:cNvSpPr/>
            <p:nvPr/>
          </p:nvSpPr>
          <p:spPr>
            <a:xfrm>
              <a:off x="1566367" y="1653126"/>
              <a:ext cx="1472665" cy="779647"/>
            </a:xfrm>
            <a:prstGeom prst="roundRect">
              <a:avLst/>
            </a:prstGeom>
            <a:solidFill>
              <a:srgbClr val="69AD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b="1" dirty="0" err="1">
                  <a:solidFill>
                    <a:srgbClr val="FFFFFF"/>
                  </a:solidFill>
                  <a:latin typeface="Century Gothic" panose="020B0502020202020204" pitchFamily="34" charset="0"/>
                </a:rPr>
                <a:t>TensorRT</a:t>
              </a:r>
              <a:endParaRPr lang="en-US" sz="1799" b="1" dirty="0">
                <a:solidFill>
                  <a:srgbClr val="FFFFFF"/>
                </a:solidFill>
                <a:latin typeface="Century Gothic" panose="020B0502020202020204" pitchFamily="34" charset="0"/>
              </a:endParaRPr>
            </a:p>
          </p:txBody>
        </p:sp>
        <p:sp>
          <p:nvSpPr>
            <p:cNvPr id="13" name="Rounded Rectangle 12">
              <a:extLst>
                <a:ext uri="{FF2B5EF4-FFF2-40B4-BE49-F238E27FC236}">
                  <a16:creationId xmlns:a16="http://schemas.microsoft.com/office/drawing/2014/main" id="{9ECA6EEE-1C36-EA44-89A4-D945EF092E3D}"/>
                </a:ext>
              </a:extLst>
            </p:cNvPr>
            <p:cNvSpPr/>
            <p:nvPr/>
          </p:nvSpPr>
          <p:spPr>
            <a:xfrm>
              <a:off x="4574011" y="564506"/>
              <a:ext cx="1472665" cy="779647"/>
            </a:xfrm>
            <a:prstGeom prst="roundRect">
              <a:avLst/>
            </a:prstGeom>
            <a:solidFill>
              <a:srgbClr val="C9CA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defRPr/>
              </a:pPr>
              <a:r>
                <a:rPr lang="en-US" sz="1799" b="1" dirty="0">
                  <a:solidFill>
                    <a:schemeClr val="bg1"/>
                  </a:solidFill>
                  <a:latin typeface="Century Gothic" panose="020B0502020202020204" pitchFamily="34" charset="0"/>
                </a:rPr>
                <a:t>TVM</a:t>
              </a:r>
            </a:p>
          </p:txBody>
        </p:sp>
        <p:pic>
          <p:nvPicPr>
            <p:cNvPr id="4" name="Picture 3">
              <a:extLst>
                <a:ext uri="{FF2B5EF4-FFF2-40B4-BE49-F238E27FC236}">
                  <a16:creationId xmlns:a16="http://schemas.microsoft.com/office/drawing/2014/main" id="{CC838092-7DD1-6142-AFAD-49048673007C}"/>
                </a:ext>
              </a:extLst>
            </p:cNvPr>
            <p:cNvPicPr>
              <a:picLocks noChangeAspect="1"/>
            </p:cNvPicPr>
            <p:nvPr/>
          </p:nvPicPr>
          <p:blipFill rotWithShape="1">
            <a:blip r:embed="rId3"/>
            <a:srcRect r="71669"/>
            <a:stretch/>
          </p:blipFill>
          <p:spPr>
            <a:xfrm>
              <a:off x="4599235" y="3803750"/>
              <a:ext cx="523867" cy="536232"/>
            </a:xfrm>
            <a:prstGeom prst="rect">
              <a:avLst/>
            </a:prstGeom>
          </p:spPr>
        </p:pic>
        <p:pic>
          <p:nvPicPr>
            <p:cNvPr id="15" name="Picture 14">
              <a:extLst>
                <a:ext uri="{FF2B5EF4-FFF2-40B4-BE49-F238E27FC236}">
                  <a16:creationId xmlns:a16="http://schemas.microsoft.com/office/drawing/2014/main" id="{4A46C60A-C490-CA49-8A58-8319249F80F4}"/>
                </a:ext>
              </a:extLst>
            </p:cNvPr>
            <p:cNvPicPr>
              <a:picLocks noChangeAspect="1"/>
            </p:cNvPicPr>
            <p:nvPr/>
          </p:nvPicPr>
          <p:blipFill>
            <a:blip r:embed="rId4"/>
            <a:stretch>
              <a:fillRect/>
            </a:stretch>
          </p:blipFill>
          <p:spPr>
            <a:xfrm>
              <a:off x="3051844" y="744889"/>
              <a:ext cx="439323" cy="395161"/>
            </a:xfrm>
            <a:prstGeom prst="rect">
              <a:avLst/>
            </a:prstGeom>
          </p:spPr>
        </p:pic>
        <p:pic>
          <p:nvPicPr>
            <p:cNvPr id="16" name="Picture 15">
              <a:extLst>
                <a:ext uri="{FF2B5EF4-FFF2-40B4-BE49-F238E27FC236}">
                  <a16:creationId xmlns:a16="http://schemas.microsoft.com/office/drawing/2014/main" id="{CD05EFEC-638A-4448-AEA3-67CDA42AB2C6}"/>
                </a:ext>
              </a:extLst>
            </p:cNvPr>
            <p:cNvPicPr>
              <a:picLocks noChangeAspect="1"/>
            </p:cNvPicPr>
            <p:nvPr/>
          </p:nvPicPr>
          <p:blipFill>
            <a:blip r:embed="rId5"/>
            <a:stretch>
              <a:fillRect/>
            </a:stretch>
          </p:blipFill>
          <p:spPr>
            <a:xfrm>
              <a:off x="3826331" y="2241569"/>
              <a:ext cx="1303644" cy="445762"/>
            </a:xfrm>
            <a:prstGeom prst="rect">
              <a:avLst/>
            </a:prstGeom>
          </p:spPr>
        </p:pic>
      </p:grpSp>
    </p:spTree>
    <p:extLst>
      <p:ext uri="{BB962C8B-B14F-4D97-AF65-F5344CB8AC3E}">
        <p14:creationId xmlns:p14="http://schemas.microsoft.com/office/powerpoint/2010/main" val="3310930765"/>
      </p:ext>
    </p:extLst>
  </p:cSld>
  <p:clrMapOvr>
    <a:masterClrMapping/>
  </p:clrMapOvr>
  <mc:AlternateContent xmlns:mc="http://schemas.openxmlformats.org/markup-compatibility/2006" xmlns:p14="http://schemas.microsoft.com/office/powerpoint/2010/main">
    <mc:Choice Requires="p14">
      <p:transition spd="slow" p14:dur="2000" advTm="37604"/>
    </mc:Choice>
    <mc:Fallback xmlns="">
      <p:transition spd="slow" advTm="37604"/>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p:cNvSpPr/>
          <p:nvPr/>
        </p:nvSpPr>
        <p:spPr>
          <a:xfrm>
            <a:off x="2" y="172265"/>
            <a:ext cx="9144001" cy="507831"/>
          </a:xfrm>
          <a:prstGeom prst="rect">
            <a:avLst/>
          </a:prstGeom>
          <a:noFill/>
        </p:spPr>
        <p:txBody>
          <a:bodyPr wrap="square">
            <a:spAutoFit/>
          </a:bodyPr>
          <a:lstStyle/>
          <a:p>
            <a:pPr algn="ctr"/>
            <a:r>
              <a:rPr lang="en-US" sz="2700" b="1"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Apache MXNet Customer Momentum</a:t>
            </a:r>
          </a:p>
        </p:txBody>
      </p:sp>
      <p:pic>
        <p:nvPicPr>
          <p:cNvPr id="1026" name="Picture 2" descr="Image result for curalate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0673" y="3068364"/>
            <a:ext cx="1550323" cy="91469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carnegie mellon university log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60145"/>
          <a:stretch/>
        </p:blipFill>
        <p:spPr bwMode="auto">
          <a:xfrm>
            <a:off x="7900947" y="2439330"/>
            <a:ext cx="879615" cy="5411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www.gumgum.com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91475" y="1565895"/>
            <a:ext cx="1226213" cy="68974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43727" y="1593190"/>
            <a:ext cx="1104716" cy="611679"/>
          </a:xfrm>
          <a:prstGeom prst="rect">
            <a:avLst/>
          </a:prstGeom>
        </p:spPr>
      </p:pic>
      <p:pic>
        <p:nvPicPr>
          <p:cNvPr id="14" name="Picture 13"/>
          <p:cNvPicPr>
            <a:picLocks noChangeAspect="1"/>
          </p:cNvPicPr>
          <p:nvPr/>
        </p:nvPicPr>
        <p:blipFill>
          <a:blip r:embed="rId7"/>
          <a:stretch>
            <a:fillRect/>
          </a:stretch>
        </p:blipFill>
        <p:spPr>
          <a:xfrm>
            <a:off x="369806" y="2306516"/>
            <a:ext cx="941759" cy="584883"/>
          </a:xfrm>
          <a:prstGeom prst="rect">
            <a:avLst/>
          </a:prstGeom>
        </p:spPr>
      </p:pic>
      <p:pic>
        <p:nvPicPr>
          <p:cNvPr id="15" name="Picture 14"/>
          <p:cNvPicPr>
            <a:picLocks noChangeAspect="1"/>
          </p:cNvPicPr>
          <p:nvPr/>
        </p:nvPicPr>
        <p:blipFill>
          <a:blip r:embed="rId8"/>
          <a:stretch>
            <a:fillRect/>
          </a:stretch>
        </p:blipFill>
        <p:spPr>
          <a:xfrm>
            <a:off x="1994699" y="1747497"/>
            <a:ext cx="1183780" cy="294631"/>
          </a:xfrm>
          <a:prstGeom prst="rect">
            <a:avLst/>
          </a:prstGeom>
        </p:spPr>
      </p:pic>
      <p:pic>
        <p:nvPicPr>
          <p:cNvPr id="1042" name="Picture 18" descr="Image result for nttdocom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77826" y="575142"/>
            <a:ext cx="1049171" cy="104917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borealis AI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95535" y="2509532"/>
            <a:ext cx="1652384" cy="36587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371818" y="2439563"/>
            <a:ext cx="1663179" cy="434437"/>
          </a:xfrm>
          <a:prstGeom prst="rect">
            <a:avLst/>
          </a:prstGeom>
        </p:spPr>
      </p:pic>
      <p:pic>
        <p:nvPicPr>
          <p:cNvPr id="4" name="Picture 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75046" y="1421447"/>
            <a:ext cx="1005515" cy="1005515"/>
          </a:xfrm>
          <a:prstGeom prst="rect">
            <a:avLst/>
          </a:prstGeom>
        </p:spPr>
      </p:pic>
      <p:pic>
        <p:nvPicPr>
          <p:cNvPr id="5" name="Picture 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289305" y="2439330"/>
            <a:ext cx="1226213" cy="421219"/>
          </a:xfrm>
          <a:prstGeom prst="rect">
            <a:avLst/>
          </a:prstGeom>
        </p:spPr>
      </p:pic>
      <p:pic>
        <p:nvPicPr>
          <p:cNvPr id="6" name="Picture 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667731" y="2516514"/>
            <a:ext cx="886157" cy="366279"/>
          </a:xfrm>
          <a:prstGeom prst="rect">
            <a:avLst/>
          </a:prstGeom>
        </p:spPr>
      </p:pic>
      <p:pic>
        <p:nvPicPr>
          <p:cNvPr id="8" name="Picture 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042726" y="776446"/>
            <a:ext cx="1197403" cy="736863"/>
          </a:xfrm>
          <a:prstGeom prst="rect">
            <a:avLst/>
          </a:prstGeom>
        </p:spPr>
      </p:pic>
      <p:pic>
        <p:nvPicPr>
          <p:cNvPr id="22" name="Picture 21">
            <a:hlinkClick r:id="rId16"/>
          </p:cNvPr>
          <p:cNvPicPr>
            <a:picLocks noChangeAspect="1"/>
          </p:cNvPicPr>
          <p:nvPr/>
        </p:nvPicPr>
        <p:blipFill>
          <a:blip r:embed="rId17"/>
          <a:stretch>
            <a:fillRect/>
          </a:stretch>
        </p:blipFill>
        <p:spPr>
          <a:xfrm>
            <a:off x="440574" y="1754284"/>
            <a:ext cx="1183783" cy="294631"/>
          </a:xfrm>
          <a:prstGeom prst="rect">
            <a:avLst/>
          </a:prstGeom>
        </p:spPr>
      </p:pic>
      <p:pic>
        <p:nvPicPr>
          <p:cNvPr id="23" name="Picture 16" descr="Image result for wolfram logo"/>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974879" y="1564209"/>
            <a:ext cx="790161" cy="62225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353267" y="3226658"/>
            <a:ext cx="699789" cy="699789"/>
          </a:xfrm>
          <a:prstGeom prst="rect">
            <a:avLst/>
          </a:prstGeom>
        </p:spPr>
      </p:pic>
      <p:pic>
        <p:nvPicPr>
          <p:cNvPr id="10" name="Picture 9">
            <a:extLst>
              <a:ext uri="{FF2B5EF4-FFF2-40B4-BE49-F238E27FC236}">
                <a16:creationId xmlns:a16="http://schemas.microsoft.com/office/drawing/2014/main" id="{86AD7699-847D-2A42-826B-B865DA4AF8F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01543" y="3240516"/>
            <a:ext cx="810021" cy="711735"/>
          </a:xfrm>
          <a:prstGeom prst="rect">
            <a:avLst/>
          </a:prstGeom>
        </p:spPr>
      </p:pic>
      <p:pic>
        <p:nvPicPr>
          <p:cNvPr id="18" name="Picture 17">
            <a:extLst>
              <a:ext uri="{FF2B5EF4-FFF2-40B4-BE49-F238E27FC236}">
                <a16:creationId xmlns:a16="http://schemas.microsoft.com/office/drawing/2014/main" id="{3D793AC5-AF6A-5C4A-9586-C948F465A0B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994702" y="820816"/>
            <a:ext cx="973527" cy="642257"/>
          </a:xfrm>
          <a:prstGeom prst="rect">
            <a:avLst/>
          </a:prstGeom>
        </p:spPr>
      </p:pic>
      <p:pic>
        <p:nvPicPr>
          <p:cNvPr id="20" name="Picture 19">
            <a:extLst>
              <a:ext uri="{FF2B5EF4-FFF2-40B4-BE49-F238E27FC236}">
                <a16:creationId xmlns:a16="http://schemas.microsoft.com/office/drawing/2014/main" id="{6CECF410-0521-2641-8283-85F8C9ED9201}"/>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851095" y="3325140"/>
            <a:ext cx="1566593" cy="341947"/>
          </a:xfrm>
          <a:prstGeom prst="rect">
            <a:avLst/>
          </a:prstGeom>
        </p:spPr>
      </p:pic>
      <p:pic>
        <p:nvPicPr>
          <p:cNvPr id="24" name="Picture 23">
            <a:extLst>
              <a:ext uri="{FF2B5EF4-FFF2-40B4-BE49-F238E27FC236}">
                <a16:creationId xmlns:a16="http://schemas.microsoft.com/office/drawing/2014/main" id="{131668B5-D1D9-9745-B47C-3CBB62F0824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98537" y="4211684"/>
            <a:ext cx="1326493" cy="660436"/>
          </a:xfrm>
          <a:prstGeom prst="rect">
            <a:avLst/>
          </a:prstGeom>
        </p:spPr>
      </p:pic>
      <p:pic>
        <p:nvPicPr>
          <p:cNvPr id="28" name="Picture 27">
            <a:extLst>
              <a:ext uri="{FF2B5EF4-FFF2-40B4-BE49-F238E27FC236}">
                <a16:creationId xmlns:a16="http://schemas.microsoft.com/office/drawing/2014/main" id="{8012D3E9-343D-8F47-B5C6-605B7039FC21}"/>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36517" y="786048"/>
            <a:ext cx="1253793" cy="771083"/>
          </a:xfrm>
          <a:prstGeom prst="rect">
            <a:avLst/>
          </a:prstGeom>
        </p:spPr>
      </p:pic>
      <p:pic>
        <p:nvPicPr>
          <p:cNvPr id="30" name="Picture 29">
            <a:extLst>
              <a:ext uri="{FF2B5EF4-FFF2-40B4-BE49-F238E27FC236}">
                <a16:creationId xmlns:a16="http://schemas.microsoft.com/office/drawing/2014/main" id="{414F3DF4-937F-DD46-BEB9-0EECED6E864A}"/>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299942" y="730434"/>
            <a:ext cx="1536716" cy="605243"/>
          </a:xfrm>
          <a:prstGeom prst="rect">
            <a:avLst/>
          </a:prstGeom>
        </p:spPr>
      </p:pic>
      <p:pic>
        <p:nvPicPr>
          <p:cNvPr id="32" name="Picture 31">
            <a:extLst>
              <a:ext uri="{FF2B5EF4-FFF2-40B4-BE49-F238E27FC236}">
                <a16:creationId xmlns:a16="http://schemas.microsoft.com/office/drawing/2014/main" id="{A784FAAE-CBD7-6E47-B0E1-2D6CE2631D1A}"/>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273353" y="3275953"/>
            <a:ext cx="1417515" cy="383111"/>
          </a:xfrm>
          <a:prstGeom prst="rect">
            <a:avLst/>
          </a:prstGeom>
        </p:spPr>
      </p:pic>
      <p:pic>
        <p:nvPicPr>
          <p:cNvPr id="12" name="Picture 11">
            <a:extLst>
              <a:ext uri="{FF2B5EF4-FFF2-40B4-BE49-F238E27FC236}">
                <a16:creationId xmlns:a16="http://schemas.microsoft.com/office/drawing/2014/main" id="{F58026E8-BD4C-1B41-9786-E441295FA517}"/>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261228" y="4321112"/>
            <a:ext cx="1284575" cy="321755"/>
          </a:xfrm>
          <a:prstGeom prst="rect">
            <a:avLst/>
          </a:prstGeom>
        </p:spPr>
      </p:pic>
      <p:pic>
        <p:nvPicPr>
          <p:cNvPr id="17" name="Picture 16">
            <a:extLst>
              <a:ext uri="{FF2B5EF4-FFF2-40B4-BE49-F238E27FC236}">
                <a16:creationId xmlns:a16="http://schemas.microsoft.com/office/drawing/2014/main" id="{68F964D7-9486-1B43-9F4A-78C38F8A33A7}"/>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706730" y="4074465"/>
            <a:ext cx="887703" cy="887703"/>
          </a:xfrm>
          <a:prstGeom prst="rect">
            <a:avLst/>
          </a:prstGeom>
        </p:spPr>
      </p:pic>
      <p:pic>
        <p:nvPicPr>
          <p:cNvPr id="21" name="Picture 20">
            <a:extLst>
              <a:ext uri="{FF2B5EF4-FFF2-40B4-BE49-F238E27FC236}">
                <a16:creationId xmlns:a16="http://schemas.microsoft.com/office/drawing/2014/main" id="{8217D1BE-BBD0-1946-9E4B-98CB65E2D7D9}"/>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750544" y="4230588"/>
            <a:ext cx="1858451" cy="311315"/>
          </a:xfrm>
          <a:prstGeom prst="rect">
            <a:avLst/>
          </a:prstGeom>
        </p:spPr>
      </p:pic>
      <p:pic>
        <p:nvPicPr>
          <p:cNvPr id="26" name="Picture 25">
            <a:extLst>
              <a:ext uri="{FF2B5EF4-FFF2-40B4-BE49-F238E27FC236}">
                <a16:creationId xmlns:a16="http://schemas.microsoft.com/office/drawing/2014/main" id="{F9567B85-0E35-6F4A-985C-C1987FA687F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930847" y="4161330"/>
            <a:ext cx="1688399" cy="441581"/>
          </a:xfrm>
          <a:prstGeom prst="rect">
            <a:avLst/>
          </a:prstGeom>
        </p:spPr>
      </p:pic>
      <p:pic>
        <p:nvPicPr>
          <p:cNvPr id="29" name="Picture 28">
            <a:extLst>
              <a:ext uri="{FF2B5EF4-FFF2-40B4-BE49-F238E27FC236}">
                <a16:creationId xmlns:a16="http://schemas.microsoft.com/office/drawing/2014/main" id="{05C575C0-B233-CD4C-B1B1-1D86AA5307EA}"/>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7528260" y="3183880"/>
            <a:ext cx="1458019" cy="664831"/>
          </a:xfrm>
          <a:prstGeom prst="rect">
            <a:avLst/>
          </a:prstGeom>
        </p:spPr>
      </p:pic>
      <p:pic>
        <p:nvPicPr>
          <p:cNvPr id="33" name="Picture 32">
            <a:extLst>
              <a:ext uri="{FF2B5EF4-FFF2-40B4-BE49-F238E27FC236}">
                <a16:creationId xmlns:a16="http://schemas.microsoft.com/office/drawing/2014/main" id="{36738225-4FC4-D64D-84FA-86F3BC189614}"/>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4714115" y="955304"/>
            <a:ext cx="1373824" cy="296315"/>
          </a:xfrm>
          <a:prstGeom prst="rect">
            <a:avLst/>
          </a:prstGeom>
        </p:spPr>
      </p:pic>
    </p:spTree>
    <p:extLst>
      <p:ext uri="{BB962C8B-B14F-4D97-AF65-F5344CB8AC3E}">
        <p14:creationId xmlns:p14="http://schemas.microsoft.com/office/powerpoint/2010/main" val="1645865037"/>
      </p:ext>
    </p:extLst>
  </p:cSld>
  <p:clrMapOvr>
    <a:masterClrMapping/>
  </p:clrMapOvr>
  <mc:AlternateContent xmlns:mc="http://schemas.openxmlformats.org/markup-compatibility/2006" xmlns:p14="http://schemas.microsoft.com/office/powerpoint/2010/main">
    <mc:Choice Requires="p14">
      <p:transition spd="med" p14:dur="700" advTm="9648">
        <p:fade/>
      </p:transition>
    </mc:Choice>
    <mc:Fallback xmlns="">
      <p:transition spd="med" advTm="9648">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CE839-1F07-3E4F-BE1E-C95BA9A14DF5}"/>
              </a:ext>
            </a:extLst>
          </p:cNvPr>
          <p:cNvSpPr>
            <a:spLocks noGrp="1"/>
          </p:cNvSpPr>
          <p:nvPr>
            <p:ph type="title"/>
          </p:nvPr>
        </p:nvSpPr>
        <p:spPr>
          <a:xfrm>
            <a:off x="336789" y="962426"/>
            <a:ext cx="8205304" cy="545741"/>
          </a:xfrm>
        </p:spPr>
        <p:txBody>
          <a:bodyPr/>
          <a:lstStyle/>
          <a:p>
            <a:pPr algn="ctr"/>
            <a:r>
              <a:rPr lang="en-US" b="1" dirty="0"/>
              <a:t>Amazon </a:t>
            </a:r>
            <a:r>
              <a:rPr lang="en-US" b="1" dirty="0" err="1"/>
              <a:t>SageMaker</a:t>
            </a:r>
            <a:endParaRPr lang="en-US" b="1" dirty="0"/>
          </a:p>
        </p:txBody>
      </p:sp>
      <p:sp>
        <p:nvSpPr>
          <p:cNvPr id="3" name="Content Placeholder 2">
            <a:extLst>
              <a:ext uri="{FF2B5EF4-FFF2-40B4-BE49-F238E27FC236}">
                <a16:creationId xmlns:a16="http://schemas.microsoft.com/office/drawing/2014/main" id="{108C44A8-815A-9742-BD0D-4BB4EB24088C}"/>
              </a:ext>
            </a:extLst>
          </p:cNvPr>
          <p:cNvSpPr>
            <a:spLocks noGrp="1"/>
          </p:cNvSpPr>
          <p:nvPr>
            <p:ph idx="1"/>
          </p:nvPr>
        </p:nvSpPr>
        <p:spPr>
          <a:xfrm>
            <a:off x="1750740" y="1856822"/>
            <a:ext cx="5597914" cy="2414092"/>
          </a:xfrm>
        </p:spPr>
        <p:txBody>
          <a:bodyPr/>
          <a:lstStyle/>
          <a:p>
            <a:pPr algn="ctr"/>
            <a:r>
              <a:rPr lang="en-US" dirty="0"/>
              <a:t>A fully-managed platform </a:t>
            </a:r>
            <a:br>
              <a:rPr lang="en-US" dirty="0"/>
            </a:br>
            <a:r>
              <a:rPr lang="en-US" dirty="0"/>
              <a:t>that provides a quick and easy way to get models from idea to production.</a:t>
            </a:r>
          </a:p>
          <a:p>
            <a:pPr algn="ctr"/>
            <a:endParaRPr lang="en-US" dirty="0"/>
          </a:p>
          <a:p>
            <a:pPr algn="ctr"/>
            <a:r>
              <a:rPr lang="en-US" dirty="0"/>
              <a:t>https://</a:t>
            </a:r>
            <a:r>
              <a:rPr lang="en-US" dirty="0" err="1"/>
              <a:t>aws.amazon.com</a:t>
            </a:r>
            <a:r>
              <a:rPr lang="en-US" dirty="0"/>
              <a:t>/</a:t>
            </a:r>
            <a:r>
              <a:rPr lang="en-US" dirty="0" err="1"/>
              <a:t>sagemaker</a:t>
            </a:r>
            <a:r>
              <a:rPr lang="en-US" dirty="0"/>
              <a:t>/ </a:t>
            </a:r>
          </a:p>
        </p:txBody>
      </p:sp>
    </p:spTree>
    <p:extLst>
      <p:ext uri="{BB962C8B-B14F-4D97-AF65-F5344CB8AC3E}">
        <p14:creationId xmlns:p14="http://schemas.microsoft.com/office/powerpoint/2010/main" val="275613130"/>
      </p:ext>
    </p:extLst>
  </p:cSld>
  <p:clrMapOvr>
    <a:masterClrMapping/>
  </p:clrMapOvr>
  <mc:AlternateContent xmlns:mc="http://schemas.openxmlformats.org/markup-compatibility/2006" xmlns:p14="http://schemas.microsoft.com/office/powerpoint/2010/main">
    <mc:Choice Requires="p14">
      <p:transition spd="slow" p14:dur="2000" advTm="29464"/>
    </mc:Choice>
    <mc:Fallback xmlns="">
      <p:transition spd="slow" advTm="29464"/>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241B5-6406-0B4D-A41E-775D616A990E}"/>
              </a:ext>
            </a:extLst>
          </p:cNvPr>
          <p:cNvSpPr>
            <a:spLocks noGrp="1"/>
          </p:cNvSpPr>
          <p:nvPr>
            <p:ph type="title"/>
          </p:nvPr>
        </p:nvSpPr>
        <p:spPr/>
        <p:txBody>
          <a:bodyPr/>
          <a:lstStyle/>
          <a:p>
            <a:r>
              <a:rPr lang="en-US" b="1" dirty="0"/>
              <a:t>Amazon </a:t>
            </a:r>
            <a:r>
              <a:rPr lang="en-US" b="1" dirty="0" err="1"/>
              <a:t>SageMaker</a:t>
            </a:r>
            <a:r>
              <a:rPr lang="en-US" b="1" dirty="0"/>
              <a:t> Workflow</a:t>
            </a:r>
            <a:endParaRPr lang="en-US" dirty="0"/>
          </a:p>
        </p:txBody>
      </p:sp>
      <p:grpSp>
        <p:nvGrpSpPr>
          <p:cNvPr id="14" name="Group 13">
            <a:extLst>
              <a:ext uri="{FF2B5EF4-FFF2-40B4-BE49-F238E27FC236}">
                <a16:creationId xmlns:a16="http://schemas.microsoft.com/office/drawing/2014/main" id="{BCD77BA0-C734-0D4D-811F-70E7C2405E50}"/>
              </a:ext>
            </a:extLst>
          </p:cNvPr>
          <p:cNvGrpSpPr/>
          <p:nvPr/>
        </p:nvGrpSpPr>
        <p:grpSpPr>
          <a:xfrm>
            <a:off x="450400" y="1156321"/>
            <a:ext cx="8449056" cy="3659024"/>
            <a:chOff x="450400" y="1156321"/>
            <a:chExt cx="8449056" cy="3659024"/>
          </a:xfrm>
          <a:solidFill>
            <a:srgbClr val="003347"/>
          </a:solidFill>
        </p:grpSpPr>
        <p:sp>
          <p:nvSpPr>
            <p:cNvPr id="4" name="Rounded Rectangle 3">
              <a:extLst>
                <a:ext uri="{FF2B5EF4-FFF2-40B4-BE49-F238E27FC236}">
                  <a16:creationId xmlns:a16="http://schemas.microsoft.com/office/drawing/2014/main" id="{11C2D93B-A4F9-144E-87DE-17742B585C36}"/>
                </a:ext>
              </a:extLst>
            </p:cNvPr>
            <p:cNvSpPr/>
            <p:nvPr/>
          </p:nvSpPr>
          <p:spPr>
            <a:xfrm>
              <a:off x="3289612" y="3082578"/>
              <a:ext cx="5609844" cy="381102"/>
            </a:xfrm>
            <a:prstGeom prst="roundRect">
              <a:avLst/>
            </a:prstGeom>
            <a:grp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600" dirty="0">
                  <a:solidFill>
                    <a:schemeClr val="tx1"/>
                  </a:solidFill>
                  <a:latin typeface="Amazon Ember" charset="0"/>
                  <a:ea typeface="Amazon Ember" charset="0"/>
                  <a:cs typeface="Amazon Ember" charset="0"/>
                </a:rPr>
                <a:t>Amazon’s fast, scalable algorithms</a:t>
              </a:r>
            </a:p>
          </p:txBody>
        </p:sp>
        <p:sp>
          <p:nvSpPr>
            <p:cNvPr id="5" name="Rounded Rectangle 4">
              <a:extLst>
                <a:ext uri="{FF2B5EF4-FFF2-40B4-BE49-F238E27FC236}">
                  <a16:creationId xmlns:a16="http://schemas.microsoft.com/office/drawing/2014/main" id="{9A419BC6-C7AA-D241-860E-F5C6FA289E88}"/>
                </a:ext>
              </a:extLst>
            </p:cNvPr>
            <p:cNvSpPr/>
            <p:nvPr/>
          </p:nvSpPr>
          <p:spPr>
            <a:xfrm>
              <a:off x="3289612" y="3533133"/>
              <a:ext cx="5609844" cy="381102"/>
            </a:xfrm>
            <a:prstGeom prst="roundRect">
              <a:avLst/>
            </a:prstGeom>
            <a:grp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600" dirty="0">
                  <a:solidFill>
                    <a:schemeClr val="tx1"/>
                  </a:solidFill>
                  <a:latin typeface="Amazon Ember" charset="0"/>
                  <a:ea typeface="Amazon Ember" charset="0"/>
                  <a:cs typeface="Amazon Ember" charset="0"/>
                </a:rPr>
                <a:t>Distributed TensorFlow, Apache </a:t>
              </a:r>
              <a:r>
                <a:rPr lang="en-US" sz="1600" dirty="0" err="1">
                  <a:solidFill>
                    <a:schemeClr val="tx1"/>
                  </a:solidFill>
                  <a:latin typeface="Amazon Ember" charset="0"/>
                  <a:ea typeface="Amazon Ember" charset="0"/>
                  <a:cs typeface="Amazon Ember" charset="0"/>
                </a:rPr>
                <a:t>MXNet</a:t>
              </a:r>
              <a:r>
                <a:rPr lang="en-US" sz="1600" dirty="0">
                  <a:solidFill>
                    <a:schemeClr val="tx1"/>
                  </a:solidFill>
                  <a:latin typeface="Amazon Ember" charset="0"/>
                  <a:ea typeface="Amazon Ember" charset="0"/>
                  <a:cs typeface="Amazon Ember" charset="0"/>
                </a:rPr>
                <a:t>, </a:t>
              </a:r>
              <a:r>
                <a:rPr lang="en-US" sz="1600" dirty="0" err="1">
                  <a:solidFill>
                    <a:schemeClr val="tx1"/>
                  </a:solidFill>
                  <a:latin typeface="Amazon Ember" charset="0"/>
                  <a:ea typeface="Amazon Ember" charset="0"/>
                  <a:cs typeface="Amazon Ember" charset="0"/>
                </a:rPr>
                <a:t>Chainer</a:t>
              </a:r>
              <a:r>
                <a:rPr lang="en-US" sz="1600" dirty="0">
                  <a:solidFill>
                    <a:schemeClr val="tx1"/>
                  </a:solidFill>
                  <a:latin typeface="Amazon Ember" charset="0"/>
                  <a:ea typeface="Amazon Ember" charset="0"/>
                  <a:cs typeface="Amazon Ember" charset="0"/>
                </a:rPr>
                <a:t>, </a:t>
              </a:r>
              <a:r>
                <a:rPr lang="en-US" sz="1600" dirty="0" err="1">
                  <a:solidFill>
                    <a:schemeClr val="tx1"/>
                  </a:solidFill>
                  <a:latin typeface="Amazon Ember" charset="0"/>
                  <a:ea typeface="Amazon Ember" charset="0"/>
                  <a:cs typeface="Amazon Ember" charset="0"/>
                </a:rPr>
                <a:t>PyTorch</a:t>
              </a:r>
              <a:endParaRPr lang="en-US" sz="1600" dirty="0">
                <a:solidFill>
                  <a:schemeClr val="tx1"/>
                </a:solidFill>
                <a:latin typeface="Amazon Ember" charset="0"/>
                <a:ea typeface="Amazon Ember" charset="0"/>
                <a:cs typeface="Amazon Ember" charset="0"/>
              </a:endParaRPr>
            </a:p>
          </p:txBody>
        </p:sp>
        <p:sp>
          <p:nvSpPr>
            <p:cNvPr id="6" name="Rounded Rectangle 5">
              <a:extLst>
                <a:ext uri="{FF2B5EF4-FFF2-40B4-BE49-F238E27FC236}">
                  <a16:creationId xmlns:a16="http://schemas.microsoft.com/office/drawing/2014/main" id="{AB155644-915A-9346-84A0-E5B47236376F}"/>
                </a:ext>
              </a:extLst>
            </p:cNvPr>
            <p:cNvSpPr/>
            <p:nvPr/>
          </p:nvSpPr>
          <p:spPr>
            <a:xfrm>
              <a:off x="3289612" y="3983688"/>
              <a:ext cx="5609844" cy="381102"/>
            </a:xfrm>
            <a:prstGeom prst="roundRect">
              <a:avLst/>
            </a:prstGeom>
            <a:grp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600" dirty="0">
                  <a:solidFill>
                    <a:schemeClr val="tx1"/>
                  </a:solidFill>
                  <a:latin typeface="Amazon Ember" charset="0"/>
                  <a:ea typeface="Amazon Ember" charset="0"/>
                  <a:cs typeface="Amazon Ember" charset="0"/>
                </a:rPr>
                <a:t>Bring your own algorithm</a:t>
              </a:r>
            </a:p>
          </p:txBody>
        </p:sp>
        <p:sp>
          <p:nvSpPr>
            <p:cNvPr id="7" name="Rounded Rectangle 6">
              <a:extLst>
                <a:ext uri="{FF2B5EF4-FFF2-40B4-BE49-F238E27FC236}">
                  <a16:creationId xmlns:a16="http://schemas.microsoft.com/office/drawing/2014/main" id="{902DB5B3-430E-C048-8E49-7F59F4B6F6EA}"/>
                </a:ext>
              </a:extLst>
            </p:cNvPr>
            <p:cNvSpPr/>
            <p:nvPr/>
          </p:nvSpPr>
          <p:spPr>
            <a:xfrm>
              <a:off x="450400" y="4434243"/>
              <a:ext cx="5609844" cy="381102"/>
            </a:xfrm>
            <a:prstGeom prst="roundRect">
              <a:avLst/>
            </a:prstGeom>
            <a:grp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600" dirty="0">
                  <a:solidFill>
                    <a:schemeClr val="tx1"/>
                  </a:solidFill>
                  <a:latin typeface="Amazon Ember" charset="0"/>
                  <a:ea typeface="Amazon Ember" charset="0"/>
                  <a:cs typeface="Amazon Ember" charset="0"/>
                </a:rPr>
                <a:t>Hyperparameter Tuning</a:t>
              </a:r>
            </a:p>
          </p:txBody>
        </p:sp>
        <p:sp>
          <p:nvSpPr>
            <p:cNvPr id="8" name="Rounded Rectangle 7">
              <a:extLst>
                <a:ext uri="{FF2B5EF4-FFF2-40B4-BE49-F238E27FC236}">
                  <a16:creationId xmlns:a16="http://schemas.microsoft.com/office/drawing/2014/main" id="{0C44CCF4-162F-7D40-BC3A-A83518EE4C9F}"/>
                </a:ext>
              </a:extLst>
            </p:cNvPr>
            <p:cNvSpPr/>
            <p:nvPr/>
          </p:nvSpPr>
          <p:spPr>
            <a:xfrm>
              <a:off x="450400" y="2632022"/>
              <a:ext cx="2770632" cy="381102"/>
            </a:xfrm>
            <a:prstGeom prst="roundRect">
              <a:avLst/>
            </a:prstGeom>
            <a:grp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b="1" dirty="0">
                  <a:solidFill>
                    <a:schemeClr val="tx1"/>
                  </a:solidFill>
                  <a:latin typeface="Amazon Ember" charset="0"/>
                  <a:ea typeface="Amazon Ember" charset="0"/>
                  <a:cs typeface="Amazon Ember" charset="0"/>
                </a:rPr>
                <a:t>Building</a:t>
              </a:r>
            </a:p>
          </p:txBody>
        </p:sp>
        <p:sp>
          <p:nvSpPr>
            <p:cNvPr id="9" name="Rounded Rectangle 8">
              <a:extLst>
                <a:ext uri="{FF2B5EF4-FFF2-40B4-BE49-F238E27FC236}">
                  <a16:creationId xmlns:a16="http://schemas.microsoft.com/office/drawing/2014/main" id="{BCCB24ED-5209-E440-9881-FC806D90F057}"/>
                </a:ext>
              </a:extLst>
            </p:cNvPr>
            <p:cNvSpPr/>
            <p:nvPr/>
          </p:nvSpPr>
          <p:spPr>
            <a:xfrm>
              <a:off x="6128824" y="2632022"/>
              <a:ext cx="2770632" cy="381102"/>
            </a:xfrm>
            <a:prstGeom prst="roundRect">
              <a:avLst/>
            </a:prstGeom>
            <a:grp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b="1" dirty="0">
                  <a:solidFill>
                    <a:schemeClr val="tx1"/>
                  </a:solidFill>
                  <a:latin typeface="Amazon Ember" charset="0"/>
                  <a:ea typeface="Amazon Ember" charset="0"/>
                  <a:cs typeface="Amazon Ember" charset="0"/>
                </a:rPr>
                <a:t>Hosting</a:t>
              </a:r>
            </a:p>
          </p:txBody>
        </p:sp>
        <p:sp>
          <p:nvSpPr>
            <p:cNvPr id="10" name="Rounded Rectangle 9">
              <a:extLst>
                <a:ext uri="{FF2B5EF4-FFF2-40B4-BE49-F238E27FC236}">
                  <a16:creationId xmlns:a16="http://schemas.microsoft.com/office/drawing/2014/main" id="{C5422CBD-95DE-624B-BD02-43A427DB0442}"/>
                </a:ext>
              </a:extLst>
            </p:cNvPr>
            <p:cNvSpPr/>
            <p:nvPr/>
          </p:nvSpPr>
          <p:spPr>
            <a:xfrm>
              <a:off x="3289612" y="2632022"/>
              <a:ext cx="2770632" cy="381102"/>
            </a:xfrm>
            <a:prstGeom prst="roundRect">
              <a:avLst/>
            </a:prstGeom>
            <a:grp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b="1" dirty="0">
                  <a:solidFill>
                    <a:schemeClr val="tx1"/>
                  </a:solidFill>
                  <a:latin typeface="Amazon Ember" charset="0"/>
                  <a:ea typeface="Amazon Ember" charset="0"/>
                  <a:cs typeface="Amazon Ember" charset="0"/>
                </a:rPr>
                <a:t>Training</a:t>
              </a:r>
            </a:p>
          </p:txBody>
        </p:sp>
        <p:pic>
          <p:nvPicPr>
            <p:cNvPr id="11" name="Picture 10">
              <a:extLst>
                <a:ext uri="{FF2B5EF4-FFF2-40B4-BE49-F238E27FC236}">
                  <a16:creationId xmlns:a16="http://schemas.microsoft.com/office/drawing/2014/main" id="{5C2F86D1-1BC2-FA4B-ADB1-4AD272890B06}"/>
                </a:ext>
              </a:extLst>
            </p:cNvPr>
            <p:cNvPicPr>
              <a:picLocks noChangeAspect="1"/>
            </p:cNvPicPr>
            <p:nvPr/>
          </p:nvPicPr>
          <p:blipFill>
            <a:blip r:embed="rId2">
              <a:duotone>
                <a:schemeClr val="accent4">
                  <a:shade val="45000"/>
                  <a:satMod val="135000"/>
                </a:schemeClr>
                <a:prstClr val="white"/>
              </a:duotone>
            </a:blip>
            <a:stretch>
              <a:fillRect/>
            </a:stretch>
          </p:blipFill>
          <p:spPr>
            <a:xfrm>
              <a:off x="945867" y="1156321"/>
              <a:ext cx="2343745" cy="1406247"/>
            </a:xfrm>
            <a:prstGeom prst="rect">
              <a:avLst/>
            </a:prstGeom>
            <a:grpFill/>
          </p:spPr>
        </p:pic>
        <p:pic>
          <p:nvPicPr>
            <p:cNvPr id="12" name="Picture 11">
              <a:extLst>
                <a:ext uri="{FF2B5EF4-FFF2-40B4-BE49-F238E27FC236}">
                  <a16:creationId xmlns:a16="http://schemas.microsoft.com/office/drawing/2014/main" id="{918F8B8C-BCA8-0F4C-91AB-56EB54C8A089}"/>
                </a:ext>
              </a:extLst>
            </p:cNvPr>
            <p:cNvPicPr>
              <a:picLocks noChangeAspect="1"/>
            </p:cNvPicPr>
            <p:nvPr/>
          </p:nvPicPr>
          <p:blipFill>
            <a:blip r:embed="rId3">
              <a:duotone>
                <a:schemeClr val="accent4">
                  <a:shade val="45000"/>
                  <a:satMod val="135000"/>
                </a:schemeClr>
                <a:prstClr val="white"/>
              </a:duotone>
            </a:blip>
            <a:stretch>
              <a:fillRect/>
            </a:stretch>
          </p:blipFill>
          <p:spPr>
            <a:xfrm>
              <a:off x="3795741" y="1174614"/>
              <a:ext cx="2313257" cy="1387954"/>
            </a:xfrm>
            <a:prstGeom prst="rect">
              <a:avLst/>
            </a:prstGeom>
            <a:grpFill/>
          </p:spPr>
        </p:pic>
        <p:pic>
          <p:nvPicPr>
            <p:cNvPr id="13" name="Picture 12">
              <a:extLst>
                <a:ext uri="{FF2B5EF4-FFF2-40B4-BE49-F238E27FC236}">
                  <a16:creationId xmlns:a16="http://schemas.microsoft.com/office/drawing/2014/main" id="{0A4E27BC-20D4-F543-988E-E9EAB1D944A3}"/>
                </a:ext>
              </a:extLst>
            </p:cNvPr>
            <p:cNvPicPr>
              <a:picLocks noChangeAspect="1"/>
            </p:cNvPicPr>
            <p:nvPr/>
          </p:nvPicPr>
          <p:blipFill>
            <a:blip r:embed="rId4">
              <a:duotone>
                <a:schemeClr val="accent4">
                  <a:shade val="45000"/>
                  <a:satMod val="135000"/>
                </a:schemeClr>
                <a:prstClr val="white"/>
              </a:duotone>
            </a:blip>
            <a:stretch>
              <a:fillRect/>
            </a:stretch>
          </p:blipFill>
          <p:spPr>
            <a:xfrm>
              <a:off x="7104414" y="1246222"/>
              <a:ext cx="819451" cy="1244737"/>
            </a:xfrm>
            <a:prstGeom prst="rect">
              <a:avLst/>
            </a:prstGeom>
            <a:grpFill/>
          </p:spPr>
        </p:pic>
      </p:grpSp>
    </p:spTree>
    <p:extLst>
      <p:ext uri="{BB962C8B-B14F-4D97-AF65-F5344CB8AC3E}">
        <p14:creationId xmlns:p14="http://schemas.microsoft.com/office/powerpoint/2010/main" val="2313502381"/>
      </p:ext>
    </p:extLst>
  </p:cSld>
  <p:clrMapOvr>
    <a:masterClrMapping/>
  </p:clrMapOvr>
  <mc:AlternateContent xmlns:mc="http://schemas.openxmlformats.org/markup-compatibility/2006" xmlns:p14="http://schemas.microsoft.com/office/powerpoint/2010/main">
    <mc:Choice Requires="p14">
      <p:transition spd="slow" p14:dur="2000" advTm="5009"/>
    </mc:Choice>
    <mc:Fallback xmlns="">
      <p:transition spd="slow" advTm="5009"/>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47B57-FDBC-2F46-9087-063D8D36DA2D}"/>
              </a:ext>
            </a:extLst>
          </p:cNvPr>
          <p:cNvSpPr>
            <a:spLocks noGrp="1"/>
          </p:cNvSpPr>
          <p:nvPr>
            <p:ph type="title"/>
          </p:nvPr>
        </p:nvSpPr>
        <p:spPr/>
        <p:txBody>
          <a:bodyPr/>
          <a:lstStyle/>
          <a:p>
            <a:r>
              <a:rPr lang="en-US" dirty="0"/>
              <a:t>Lab</a:t>
            </a:r>
          </a:p>
        </p:txBody>
      </p:sp>
      <p:sp>
        <p:nvSpPr>
          <p:cNvPr id="3" name="Content Placeholder 2">
            <a:extLst>
              <a:ext uri="{FF2B5EF4-FFF2-40B4-BE49-F238E27FC236}">
                <a16:creationId xmlns:a16="http://schemas.microsoft.com/office/drawing/2014/main" id="{E771DBAA-70DD-944B-9CDF-904B2A8EF05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48698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3E22E-7F31-704A-B82E-E95CA33E406F}"/>
              </a:ext>
            </a:extLst>
          </p:cNvPr>
          <p:cNvSpPr>
            <a:spLocks noGrp="1"/>
          </p:cNvSpPr>
          <p:nvPr>
            <p:ph type="title"/>
          </p:nvPr>
        </p:nvSpPr>
        <p:spPr>
          <a:xfrm>
            <a:off x="669663" y="371629"/>
            <a:ext cx="7772400" cy="930105"/>
          </a:xfrm>
        </p:spPr>
        <p:txBody>
          <a:bodyPr/>
          <a:lstStyle/>
          <a:p>
            <a:r>
              <a:rPr lang="en-US" b="0" u="sng" dirty="0">
                <a:hlinkClick r:id="rId3"/>
              </a:rPr>
              <a:t>Demo</a:t>
            </a:r>
            <a:endParaRPr lang="en-US" dirty="0"/>
          </a:p>
        </p:txBody>
      </p:sp>
      <p:pic>
        <p:nvPicPr>
          <p:cNvPr id="3" name="Picture 2">
            <a:extLst>
              <a:ext uri="{FF2B5EF4-FFF2-40B4-BE49-F238E27FC236}">
                <a16:creationId xmlns:a16="http://schemas.microsoft.com/office/drawing/2014/main" id="{AC6E8EAB-0498-E14A-89B3-2E574CEC3A93}"/>
              </a:ext>
            </a:extLst>
          </p:cNvPr>
          <p:cNvPicPr>
            <a:picLocks noChangeAspect="1"/>
          </p:cNvPicPr>
          <p:nvPr/>
        </p:nvPicPr>
        <p:blipFill>
          <a:blip r:embed="rId4"/>
          <a:stretch>
            <a:fillRect/>
          </a:stretch>
        </p:blipFill>
        <p:spPr>
          <a:xfrm>
            <a:off x="1518720" y="1297843"/>
            <a:ext cx="6074286" cy="3363679"/>
          </a:xfrm>
          <a:prstGeom prst="rect">
            <a:avLst/>
          </a:prstGeom>
        </p:spPr>
      </p:pic>
    </p:spTree>
    <p:extLst>
      <p:ext uri="{BB962C8B-B14F-4D97-AF65-F5344CB8AC3E}">
        <p14:creationId xmlns:p14="http://schemas.microsoft.com/office/powerpoint/2010/main" val="4257344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97BDCD1E-2F05-C142-B895-A11383E80550}"/>
              </a:ext>
            </a:extLst>
          </p:cNvPr>
          <p:cNvGrpSpPr/>
          <p:nvPr/>
        </p:nvGrpSpPr>
        <p:grpSpPr>
          <a:xfrm>
            <a:off x="973445" y="2634957"/>
            <a:ext cx="2241755" cy="865239"/>
            <a:chOff x="1179871" y="1012723"/>
            <a:chExt cx="2241755" cy="865238"/>
          </a:xfrm>
          <a:solidFill>
            <a:schemeClr val="tx2">
              <a:lumMod val="50000"/>
            </a:schemeClr>
          </a:solidFill>
        </p:grpSpPr>
        <p:sp>
          <p:nvSpPr>
            <p:cNvPr id="55" name="Rectangle 54">
              <a:extLst>
                <a:ext uri="{FF2B5EF4-FFF2-40B4-BE49-F238E27FC236}">
                  <a16:creationId xmlns:a16="http://schemas.microsoft.com/office/drawing/2014/main" id="{BC5D9073-6A95-3442-953A-DDD720517CBC}"/>
                </a:ext>
              </a:extLst>
            </p:cNvPr>
            <p:cNvSpPr/>
            <p:nvPr/>
          </p:nvSpPr>
          <p:spPr>
            <a:xfrm>
              <a:off x="1179871" y="1012723"/>
              <a:ext cx="2241755" cy="865238"/>
            </a:xfrm>
            <a:prstGeom prst="rect">
              <a:avLst/>
            </a:prstGeom>
            <a:grp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TextBox 55">
              <a:extLst>
                <a:ext uri="{FF2B5EF4-FFF2-40B4-BE49-F238E27FC236}">
                  <a16:creationId xmlns:a16="http://schemas.microsoft.com/office/drawing/2014/main" id="{B39F6996-7607-EA46-867E-A5C28B09EBB5}"/>
                </a:ext>
              </a:extLst>
            </p:cNvPr>
            <p:cNvSpPr txBox="1"/>
            <p:nvPr/>
          </p:nvSpPr>
          <p:spPr>
            <a:xfrm>
              <a:off x="1297856" y="1223803"/>
              <a:ext cx="2005782" cy="369332"/>
            </a:xfrm>
            <a:prstGeom prst="rect">
              <a:avLst/>
            </a:prstGeom>
            <a:grpFill/>
            <a:ln>
              <a:noFill/>
            </a:ln>
          </p:spPr>
          <p:txBody>
            <a:bodyPr wrap="square" rtlCol="0">
              <a:spAutoFit/>
            </a:bodyPr>
            <a:lstStyle/>
            <a:p>
              <a:pPr algn="ctr"/>
              <a:endParaRPr lang="en-US" dirty="0">
                <a:solidFill>
                  <a:schemeClr val="accent1"/>
                </a:solidFill>
              </a:endParaRPr>
            </a:p>
          </p:txBody>
        </p:sp>
      </p:grpSp>
      <p:grpSp>
        <p:nvGrpSpPr>
          <p:cNvPr id="49" name="Group 48">
            <a:extLst>
              <a:ext uri="{FF2B5EF4-FFF2-40B4-BE49-F238E27FC236}">
                <a16:creationId xmlns:a16="http://schemas.microsoft.com/office/drawing/2014/main" id="{50A51B0A-7FFB-FB45-A14B-07DD5B00A1B1}"/>
              </a:ext>
            </a:extLst>
          </p:cNvPr>
          <p:cNvGrpSpPr/>
          <p:nvPr/>
        </p:nvGrpSpPr>
        <p:grpSpPr>
          <a:xfrm>
            <a:off x="1099293" y="2774845"/>
            <a:ext cx="2241755" cy="865239"/>
            <a:chOff x="1179871" y="1012723"/>
            <a:chExt cx="2241755" cy="865238"/>
          </a:xfrm>
          <a:solidFill>
            <a:schemeClr val="tx2">
              <a:lumMod val="50000"/>
            </a:schemeClr>
          </a:solidFill>
        </p:grpSpPr>
        <p:sp>
          <p:nvSpPr>
            <p:cNvPr id="50" name="Rectangle 49">
              <a:extLst>
                <a:ext uri="{FF2B5EF4-FFF2-40B4-BE49-F238E27FC236}">
                  <a16:creationId xmlns:a16="http://schemas.microsoft.com/office/drawing/2014/main" id="{F18214AA-891A-A04E-AB72-F45148672C7B}"/>
                </a:ext>
              </a:extLst>
            </p:cNvPr>
            <p:cNvSpPr/>
            <p:nvPr/>
          </p:nvSpPr>
          <p:spPr>
            <a:xfrm>
              <a:off x="1179871" y="1012723"/>
              <a:ext cx="2241755" cy="865238"/>
            </a:xfrm>
            <a:prstGeom prst="rect">
              <a:avLst/>
            </a:prstGeom>
            <a:grp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22361B68-B74E-1F43-AA65-82805C6E8AA3}"/>
                </a:ext>
              </a:extLst>
            </p:cNvPr>
            <p:cNvSpPr txBox="1"/>
            <p:nvPr/>
          </p:nvSpPr>
          <p:spPr>
            <a:xfrm>
              <a:off x="1297856" y="1223803"/>
              <a:ext cx="2005782" cy="369332"/>
            </a:xfrm>
            <a:prstGeom prst="rect">
              <a:avLst/>
            </a:prstGeom>
            <a:grpFill/>
            <a:ln>
              <a:noFill/>
            </a:ln>
          </p:spPr>
          <p:txBody>
            <a:bodyPr wrap="square" rtlCol="0">
              <a:spAutoFit/>
            </a:bodyPr>
            <a:lstStyle/>
            <a:p>
              <a:pPr algn="ctr"/>
              <a:endParaRPr lang="en-US" dirty="0">
                <a:solidFill>
                  <a:schemeClr val="accent1"/>
                </a:solidFill>
              </a:endParaRPr>
            </a:p>
          </p:txBody>
        </p:sp>
      </p:grpSp>
      <p:grpSp>
        <p:nvGrpSpPr>
          <p:cNvPr id="69" name="Group 68"/>
          <p:cNvGrpSpPr/>
          <p:nvPr/>
        </p:nvGrpSpPr>
        <p:grpSpPr>
          <a:xfrm>
            <a:off x="3451017" y="3245989"/>
            <a:ext cx="2426761" cy="240084"/>
            <a:chOff x="3608435" y="1986827"/>
            <a:chExt cx="2426761" cy="240084"/>
          </a:xfrm>
        </p:grpSpPr>
        <p:sp>
          <p:nvSpPr>
            <p:cNvPr id="57" name="Oval 56"/>
            <p:cNvSpPr/>
            <p:nvPr/>
          </p:nvSpPr>
          <p:spPr>
            <a:xfrm>
              <a:off x="5820698" y="1986827"/>
              <a:ext cx="214498" cy="240084"/>
            </a:xfrm>
            <a:prstGeom prst="ellipse">
              <a:avLst/>
            </a:prstGeom>
            <a:no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1" name="Straight Connector 60"/>
            <p:cNvCxnSpPr/>
            <p:nvPr/>
          </p:nvCxnSpPr>
          <p:spPr>
            <a:xfrm>
              <a:off x="3608435" y="2092477"/>
              <a:ext cx="2222094" cy="14392"/>
            </a:xfrm>
            <a:prstGeom prst="line">
              <a:avLst/>
            </a:prstGeom>
            <a:ln>
              <a:solidFill>
                <a:srgbClr val="009CE4"/>
              </a:solidFill>
            </a:ln>
          </p:spPr>
          <p:style>
            <a:lnRef idx="2">
              <a:schemeClr val="accent1"/>
            </a:lnRef>
            <a:fillRef idx="0">
              <a:schemeClr val="accent1"/>
            </a:fillRef>
            <a:effectRef idx="1">
              <a:schemeClr val="accent1"/>
            </a:effectRef>
            <a:fontRef idx="minor">
              <a:schemeClr val="tx1"/>
            </a:fontRef>
          </p:style>
        </p:cxnSp>
      </p:grpSp>
      <p:grpSp>
        <p:nvGrpSpPr>
          <p:cNvPr id="29" name="Group 28"/>
          <p:cNvGrpSpPr/>
          <p:nvPr/>
        </p:nvGrpSpPr>
        <p:grpSpPr>
          <a:xfrm>
            <a:off x="1202079" y="901996"/>
            <a:ext cx="2248937" cy="1050375"/>
            <a:chOff x="1179870" y="294967"/>
            <a:chExt cx="2241755" cy="585329"/>
          </a:xfrm>
        </p:grpSpPr>
        <p:sp>
          <p:nvSpPr>
            <p:cNvPr id="26" name="TextBox 25"/>
            <p:cNvSpPr txBox="1"/>
            <p:nvPr/>
          </p:nvSpPr>
          <p:spPr>
            <a:xfrm>
              <a:off x="2300747" y="468494"/>
              <a:ext cx="968800" cy="222964"/>
            </a:xfrm>
            <a:prstGeom prst="rect">
              <a:avLst/>
            </a:prstGeom>
            <a:noFill/>
            <a:ln>
              <a:noFill/>
            </a:ln>
          </p:spPr>
          <p:txBody>
            <a:bodyPr wrap="square" rtlCol="0" anchor="ctr">
              <a:spAutoFit/>
            </a:bodyPr>
            <a:lstStyle/>
            <a:p>
              <a:pPr algn="ctr"/>
              <a:r>
                <a:rPr lang="en-US" sz="2000" dirty="0">
                  <a:solidFill>
                    <a:srgbClr val="009CE4"/>
                  </a:solidFill>
                  <a:latin typeface="Amazon Ember" panose="020B0603020204020204" pitchFamily="34" charset="0"/>
                  <a:ea typeface="Amazon Ember" panose="020B0603020204020204" pitchFamily="34" charset="0"/>
                  <a:cs typeface="Amazon Ember" panose="020B0603020204020204" pitchFamily="34" charset="0"/>
                </a:rPr>
                <a:t>Model</a:t>
              </a:r>
            </a:p>
          </p:txBody>
        </p:sp>
        <p:sp>
          <p:nvSpPr>
            <p:cNvPr id="27" name="Rectangle 26"/>
            <p:cNvSpPr/>
            <p:nvPr/>
          </p:nvSpPr>
          <p:spPr>
            <a:xfrm>
              <a:off x="1179870" y="294967"/>
              <a:ext cx="2241755" cy="585329"/>
            </a:xfrm>
            <a:prstGeom prst="rect">
              <a:avLst/>
            </a:prstGeom>
            <a:no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34" name="Group 33"/>
          <p:cNvGrpSpPr/>
          <p:nvPr/>
        </p:nvGrpSpPr>
        <p:grpSpPr>
          <a:xfrm>
            <a:off x="1224460" y="2958083"/>
            <a:ext cx="2241755" cy="865239"/>
            <a:chOff x="1179871" y="1012723"/>
            <a:chExt cx="2241755" cy="865238"/>
          </a:xfrm>
          <a:solidFill>
            <a:schemeClr val="tx2">
              <a:lumMod val="50000"/>
            </a:schemeClr>
          </a:solidFill>
        </p:grpSpPr>
        <p:sp>
          <p:nvSpPr>
            <p:cNvPr id="35" name="Rectangle 34"/>
            <p:cNvSpPr/>
            <p:nvPr/>
          </p:nvSpPr>
          <p:spPr>
            <a:xfrm>
              <a:off x="1179871" y="1012723"/>
              <a:ext cx="2241755" cy="865238"/>
            </a:xfrm>
            <a:prstGeom prst="rect">
              <a:avLst/>
            </a:prstGeom>
            <a:grp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TextBox 35"/>
            <p:cNvSpPr txBox="1"/>
            <p:nvPr/>
          </p:nvSpPr>
          <p:spPr>
            <a:xfrm>
              <a:off x="1297856" y="1223803"/>
              <a:ext cx="2005782" cy="400110"/>
            </a:xfrm>
            <a:prstGeom prst="rect">
              <a:avLst/>
            </a:prstGeom>
            <a:grpFill/>
            <a:ln>
              <a:noFill/>
            </a:ln>
          </p:spPr>
          <p:txBody>
            <a:bodyPr wrap="square" rtlCol="0">
              <a:spAutoFit/>
            </a:bodyPr>
            <a:lstStyle/>
            <a:p>
              <a:pPr algn="ctr"/>
              <a:r>
                <a:rPr lang="en-US" sz="2000" dirty="0">
                  <a:solidFill>
                    <a:srgbClr val="009CE4"/>
                  </a:solidFill>
                </a:rPr>
                <a:t>Model Server</a:t>
              </a:r>
            </a:p>
          </p:txBody>
        </p:sp>
      </p:grpSp>
      <p:grpSp>
        <p:nvGrpSpPr>
          <p:cNvPr id="37" name="Group 36"/>
          <p:cNvGrpSpPr/>
          <p:nvPr/>
        </p:nvGrpSpPr>
        <p:grpSpPr>
          <a:xfrm>
            <a:off x="6253313" y="2202120"/>
            <a:ext cx="1519087" cy="796621"/>
            <a:chOff x="1179870" y="294967"/>
            <a:chExt cx="2241755" cy="796620"/>
          </a:xfrm>
        </p:grpSpPr>
        <p:sp>
          <p:nvSpPr>
            <p:cNvPr id="38" name="TextBox 37"/>
            <p:cNvSpPr txBox="1"/>
            <p:nvPr/>
          </p:nvSpPr>
          <p:spPr>
            <a:xfrm>
              <a:off x="1307688" y="383702"/>
              <a:ext cx="2005781" cy="707885"/>
            </a:xfrm>
            <a:prstGeom prst="rect">
              <a:avLst/>
            </a:prstGeom>
            <a:noFill/>
            <a:ln>
              <a:noFill/>
            </a:ln>
          </p:spPr>
          <p:txBody>
            <a:bodyPr wrap="square" rtlCol="0">
              <a:spAutoFit/>
            </a:bodyPr>
            <a:lstStyle/>
            <a:p>
              <a:pPr algn="ctr"/>
              <a:r>
                <a:rPr lang="en-US" sz="2000" dirty="0">
                  <a:solidFill>
                    <a:srgbClr val="009CE4"/>
                  </a:solidFill>
                </a:rPr>
                <a:t>Mobile</a:t>
              </a:r>
              <a:endParaRPr lang="en-US" dirty="0">
                <a:solidFill>
                  <a:srgbClr val="009CE4"/>
                </a:solidFill>
              </a:endParaRPr>
            </a:p>
          </p:txBody>
        </p:sp>
        <p:sp>
          <p:nvSpPr>
            <p:cNvPr id="39" name="Rectangle 38"/>
            <p:cNvSpPr/>
            <p:nvPr/>
          </p:nvSpPr>
          <p:spPr>
            <a:xfrm>
              <a:off x="1179870" y="294967"/>
              <a:ext cx="2241755" cy="585329"/>
            </a:xfrm>
            <a:prstGeom prst="rect">
              <a:avLst/>
            </a:prstGeom>
            <a:no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0" name="Group 39"/>
          <p:cNvGrpSpPr/>
          <p:nvPr/>
        </p:nvGrpSpPr>
        <p:grpSpPr>
          <a:xfrm>
            <a:off x="6789171" y="3079955"/>
            <a:ext cx="1420767" cy="585330"/>
            <a:chOff x="1179870" y="294967"/>
            <a:chExt cx="2241755" cy="585329"/>
          </a:xfrm>
        </p:grpSpPr>
        <p:sp>
          <p:nvSpPr>
            <p:cNvPr id="41" name="TextBox 40"/>
            <p:cNvSpPr txBox="1"/>
            <p:nvPr/>
          </p:nvSpPr>
          <p:spPr>
            <a:xfrm>
              <a:off x="1297857" y="366598"/>
              <a:ext cx="2005780" cy="400110"/>
            </a:xfrm>
            <a:prstGeom prst="rect">
              <a:avLst/>
            </a:prstGeom>
            <a:noFill/>
            <a:ln>
              <a:noFill/>
            </a:ln>
          </p:spPr>
          <p:txBody>
            <a:bodyPr wrap="square" rtlCol="0">
              <a:spAutoFit/>
            </a:bodyPr>
            <a:lstStyle/>
            <a:p>
              <a:pPr algn="ctr"/>
              <a:r>
                <a:rPr lang="en-US" sz="2000" dirty="0">
                  <a:solidFill>
                    <a:srgbClr val="009CE4"/>
                  </a:solidFill>
                </a:rPr>
                <a:t>Desktop</a:t>
              </a:r>
            </a:p>
          </p:txBody>
        </p:sp>
        <p:sp>
          <p:nvSpPr>
            <p:cNvPr id="42" name="Rectangle 41"/>
            <p:cNvSpPr/>
            <p:nvPr/>
          </p:nvSpPr>
          <p:spPr>
            <a:xfrm>
              <a:off x="1179870" y="294967"/>
              <a:ext cx="2241755" cy="585329"/>
            </a:xfrm>
            <a:prstGeom prst="rect">
              <a:avLst/>
            </a:prstGeom>
            <a:no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3" name="Group 42"/>
          <p:cNvGrpSpPr/>
          <p:nvPr/>
        </p:nvGrpSpPr>
        <p:grpSpPr>
          <a:xfrm>
            <a:off x="6253313" y="3957639"/>
            <a:ext cx="1071717" cy="632918"/>
            <a:chOff x="1179870" y="294967"/>
            <a:chExt cx="2241755" cy="585329"/>
          </a:xfrm>
        </p:grpSpPr>
        <p:sp>
          <p:nvSpPr>
            <p:cNvPr id="44" name="TextBox 43"/>
            <p:cNvSpPr txBox="1"/>
            <p:nvPr/>
          </p:nvSpPr>
          <p:spPr>
            <a:xfrm>
              <a:off x="1307688" y="402618"/>
              <a:ext cx="2005781" cy="370026"/>
            </a:xfrm>
            <a:prstGeom prst="rect">
              <a:avLst/>
            </a:prstGeom>
            <a:noFill/>
            <a:ln>
              <a:noFill/>
            </a:ln>
          </p:spPr>
          <p:txBody>
            <a:bodyPr wrap="square" rtlCol="0">
              <a:spAutoFit/>
            </a:bodyPr>
            <a:lstStyle/>
            <a:p>
              <a:pPr algn="ctr"/>
              <a:r>
                <a:rPr lang="en-US" sz="2000" dirty="0" err="1">
                  <a:solidFill>
                    <a:srgbClr val="009CE4"/>
                  </a:solidFill>
                </a:rPr>
                <a:t>IoT</a:t>
              </a:r>
              <a:endParaRPr lang="en-US" sz="2000" dirty="0">
                <a:solidFill>
                  <a:srgbClr val="009CE4"/>
                </a:solidFill>
              </a:endParaRPr>
            </a:p>
          </p:txBody>
        </p:sp>
        <p:sp>
          <p:nvSpPr>
            <p:cNvPr id="45" name="Rectangle 44"/>
            <p:cNvSpPr/>
            <p:nvPr/>
          </p:nvSpPr>
          <p:spPr>
            <a:xfrm>
              <a:off x="1179870" y="294967"/>
              <a:ext cx="2241755" cy="585329"/>
            </a:xfrm>
            <a:prstGeom prst="rect">
              <a:avLst/>
            </a:prstGeom>
            <a:no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47" name="Straight Arrow Connector 46"/>
          <p:cNvCxnSpPr>
            <a:cxnSpLocks/>
            <a:stCxn id="35" idx="0"/>
            <a:endCxn id="27" idx="2"/>
          </p:cNvCxnSpPr>
          <p:nvPr/>
        </p:nvCxnSpPr>
        <p:spPr>
          <a:xfrm flipH="1" flipV="1">
            <a:off x="2326547" y="1952368"/>
            <a:ext cx="18791" cy="1005715"/>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cxnSpLocks/>
            <a:stCxn id="39" idx="1"/>
          </p:cNvCxnSpPr>
          <p:nvPr/>
        </p:nvCxnSpPr>
        <p:spPr>
          <a:xfrm flipH="1">
            <a:off x="5859119" y="2494785"/>
            <a:ext cx="394194" cy="621389"/>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42" idx="1"/>
          </p:cNvCxnSpPr>
          <p:nvPr/>
        </p:nvCxnSpPr>
        <p:spPr>
          <a:xfrm flipH="1" flipV="1">
            <a:off x="5973787" y="3372468"/>
            <a:ext cx="815385" cy="153"/>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cxnSpLocks/>
            <a:stCxn id="45" idx="1"/>
          </p:cNvCxnSpPr>
          <p:nvPr/>
        </p:nvCxnSpPr>
        <p:spPr>
          <a:xfrm flipH="1" flipV="1">
            <a:off x="5877775" y="3652687"/>
            <a:ext cx="375536" cy="621413"/>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sp>
        <p:nvSpPr>
          <p:cNvPr id="23" name="Cloud 22"/>
          <p:cNvSpPr/>
          <p:nvPr/>
        </p:nvSpPr>
        <p:spPr>
          <a:xfrm>
            <a:off x="3758917" y="2876552"/>
            <a:ext cx="1727485" cy="915083"/>
          </a:xfrm>
          <a:prstGeom prst="cloud">
            <a:avLst/>
          </a:prstGeom>
          <a:solidFill>
            <a:schemeClr val="tx1">
              <a:lumMod val="75000"/>
            </a:schemeClr>
          </a:solid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rgbClr val="009CE4"/>
                </a:solidFill>
              </a:rPr>
              <a:t>Internet</a:t>
            </a:r>
            <a:endParaRPr lang="en-US" dirty="0">
              <a:solidFill>
                <a:srgbClr val="009CE4"/>
              </a:solidFill>
            </a:endParaRPr>
          </a:p>
        </p:txBody>
      </p:sp>
      <p:sp>
        <p:nvSpPr>
          <p:cNvPr id="46" name="Title 1">
            <a:extLst>
              <a:ext uri="{FF2B5EF4-FFF2-40B4-BE49-F238E27FC236}">
                <a16:creationId xmlns:a16="http://schemas.microsoft.com/office/drawing/2014/main" id="{E7725CA7-A43A-0849-906A-2AC92E33061D}"/>
              </a:ext>
            </a:extLst>
          </p:cNvPr>
          <p:cNvSpPr txBox="1">
            <a:spLocks/>
          </p:cNvSpPr>
          <p:nvPr/>
        </p:nvSpPr>
        <p:spPr>
          <a:xfrm>
            <a:off x="336790" y="114938"/>
            <a:ext cx="8512243" cy="9272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r>
              <a:rPr lang="en-US" b="1" dirty="0">
                <a:solidFill>
                  <a:schemeClr val="tx1"/>
                </a:solidFill>
              </a:rPr>
              <a:t>So what does a deployed model looks like?</a:t>
            </a:r>
          </a:p>
        </p:txBody>
      </p:sp>
      <p:pic>
        <p:nvPicPr>
          <p:cNvPr id="6" name="Picture 5">
            <a:extLst>
              <a:ext uri="{FF2B5EF4-FFF2-40B4-BE49-F238E27FC236}">
                <a16:creationId xmlns:a16="http://schemas.microsoft.com/office/drawing/2014/main" id="{40977523-726E-0946-A12A-C87BFED44636}"/>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1290491" y="989728"/>
            <a:ext cx="973047" cy="839553"/>
          </a:xfrm>
          <a:prstGeom prst="rect">
            <a:avLst/>
          </a:prstGeom>
        </p:spPr>
      </p:pic>
      <p:sp>
        <p:nvSpPr>
          <p:cNvPr id="33" name="TextBox 32">
            <a:extLst>
              <a:ext uri="{FF2B5EF4-FFF2-40B4-BE49-F238E27FC236}">
                <a16:creationId xmlns:a16="http://schemas.microsoft.com/office/drawing/2014/main" id="{EE8E59B5-CF84-B14A-A38F-4E08322F5A9A}"/>
              </a:ext>
            </a:extLst>
          </p:cNvPr>
          <p:cNvSpPr txBox="1"/>
          <p:nvPr/>
        </p:nvSpPr>
        <p:spPr>
          <a:xfrm>
            <a:off x="7474269" y="4874417"/>
            <a:ext cx="1669731" cy="254044"/>
          </a:xfrm>
          <a:prstGeom prst="rect">
            <a:avLst/>
          </a:prstGeom>
          <a:solidFill>
            <a:schemeClr val="bg2">
              <a:lumMod val="75000"/>
              <a:alpha val="56000"/>
            </a:schemeClr>
          </a:solidFill>
        </p:spPr>
        <p:txBody>
          <a:bodyPr wrap="square" rtlCol="0">
            <a:spAutoFit/>
          </a:bodyPr>
          <a:lstStyle/>
          <a:p>
            <a:r>
              <a:rPr lang="en-US" sz="1051" b="1" dirty="0"/>
              <a:t>Credits:  </a:t>
            </a:r>
            <a:r>
              <a:rPr lang="en-US" sz="1051" dirty="0" err="1"/>
              <a:t>Hagay</a:t>
            </a:r>
            <a:r>
              <a:rPr lang="en-US" sz="1051" dirty="0"/>
              <a:t> </a:t>
            </a:r>
            <a:r>
              <a:rPr lang="en-US" sz="1051" dirty="0" err="1"/>
              <a:t>Lupesko</a:t>
            </a:r>
            <a:endParaRPr lang="en-US" sz="1051" dirty="0"/>
          </a:p>
        </p:txBody>
      </p:sp>
    </p:spTree>
    <p:extLst>
      <p:ext uri="{BB962C8B-B14F-4D97-AF65-F5344CB8AC3E}">
        <p14:creationId xmlns:p14="http://schemas.microsoft.com/office/powerpoint/2010/main" val="2861309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par>
                                <p:cTn id="16" presetID="10" presetClass="entr" presetSubtype="0" fill="hold"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9"/>
                                        </p:tgtEl>
                                        <p:attrNameLst>
                                          <p:attrName>style.visibility</p:attrName>
                                        </p:attrNameLst>
                                      </p:cBhvr>
                                      <p:to>
                                        <p:strVal val="visible"/>
                                      </p:to>
                                    </p:set>
                                    <p:animEffect transition="in" filter="fade">
                                      <p:cBhvr>
                                        <p:cTn id="26" dur="500"/>
                                        <p:tgtEl>
                                          <p:spTgt spid="6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nodeType="with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par>
                                <p:cTn id="33" presetID="10"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500"/>
                                        <p:tgtEl>
                                          <p:spTgt spid="51"/>
                                        </p:tgtEl>
                                      </p:cBhvr>
                                    </p:animEffect>
                                  </p:childTnLst>
                                </p:cTn>
                              </p:par>
                              <p:par>
                                <p:cTn id="36" presetID="10" presetClass="entr" presetSubtype="0" fill="hold" nodeType="with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fade">
                                      <p:cBhvr>
                                        <p:cTn id="38" dur="500"/>
                                        <p:tgtEl>
                                          <p:spTgt spid="53"/>
                                        </p:tgtEl>
                                      </p:cBhvr>
                                    </p:animEffect>
                                  </p:childTnLst>
                                </p:cTn>
                              </p:par>
                              <p:par>
                                <p:cTn id="39" presetID="10" presetClass="entr" presetSubtype="0" fill="hold" nodeType="with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500"/>
                                        <p:tgtEl>
                                          <p:spTgt spid="54"/>
                                        </p:tgtEl>
                                      </p:cBhvr>
                                    </p:animEffect>
                                  </p:childTnLst>
                                </p:cTn>
                              </p:par>
                              <p:par>
                                <p:cTn id="42" presetID="10" presetClass="entr" presetSubtype="0" fill="hold"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fade">
                                      <p:cBhvr>
                                        <p:cTn id="44" dur="500"/>
                                        <p:tgtEl>
                                          <p:spTgt spid="49"/>
                                        </p:tgtEl>
                                      </p:cBhvr>
                                    </p:animEffect>
                                  </p:childTnLst>
                                </p:cTn>
                              </p:par>
                              <p:par>
                                <p:cTn id="45" presetID="10" presetClass="entr" presetSubtype="0"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par>
                                <p:cTn id="48" presetID="10" presetClass="entr" presetSubtype="0" fill="hold" nodeType="with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1215009169"/>
              </p:ext>
            </p:extLst>
          </p:nvPr>
        </p:nvGraphicFramePr>
        <p:xfrm>
          <a:off x="4532673" y="167150"/>
          <a:ext cx="4080387" cy="44936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itle 1"/>
          <p:cNvSpPr>
            <a:spLocks noGrp="1"/>
          </p:cNvSpPr>
          <p:nvPr>
            <p:ph type="title"/>
          </p:nvPr>
        </p:nvSpPr>
        <p:spPr>
          <a:xfrm>
            <a:off x="715110" y="1474994"/>
            <a:ext cx="3587263" cy="2041931"/>
          </a:xfrm>
        </p:spPr>
        <p:txBody>
          <a:bodyPr anchor="ctr"/>
          <a:lstStyle/>
          <a:p>
            <a:pPr algn="ctr"/>
            <a:r>
              <a:rPr lang="en-US" sz="2400" dirty="0"/>
              <a:t>The Undifferentiated Heavy Lifting of </a:t>
            </a:r>
            <a:br>
              <a:rPr lang="en-US" sz="2400" dirty="0"/>
            </a:br>
            <a:r>
              <a:rPr lang="en-US" sz="2400" dirty="0"/>
              <a:t>Model Serving</a:t>
            </a:r>
          </a:p>
        </p:txBody>
      </p:sp>
      <p:grpSp>
        <p:nvGrpSpPr>
          <p:cNvPr id="4" name="Group 3">
            <a:extLst>
              <a:ext uri="{FF2B5EF4-FFF2-40B4-BE49-F238E27FC236}">
                <a16:creationId xmlns:a16="http://schemas.microsoft.com/office/drawing/2014/main" id="{01B36658-7188-0A4B-BE6A-7200E90A0389}"/>
              </a:ext>
            </a:extLst>
          </p:cNvPr>
          <p:cNvGrpSpPr/>
          <p:nvPr/>
        </p:nvGrpSpPr>
        <p:grpSpPr>
          <a:xfrm>
            <a:off x="1039483" y="1066715"/>
            <a:ext cx="3159559" cy="2908024"/>
            <a:chOff x="4913900" y="1533829"/>
            <a:chExt cx="2271252" cy="2082260"/>
          </a:xfrm>
        </p:grpSpPr>
        <p:pic>
          <p:nvPicPr>
            <p:cNvPr id="5" name="Picture 4">
              <a:extLst>
                <a:ext uri="{FF2B5EF4-FFF2-40B4-BE49-F238E27FC236}">
                  <a16:creationId xmlns:a16="http://schemas.microsoft.com/office/drawing/2014/main" id="{4F7619C9-8D53-D540-AE5C-A1B2791F30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39926" y="1533829"/>
              <a:ext cx="1193907" cy="1193907"/>
            </a:xfrm>
            <a:prstGeom prst="rect">
              <a:avLst/>
            </a:prstGeom>
          </p:spPr>
        </p:pic>
        <p:sp>
          <p:nvSpPr>
            <p:cNvPr id="7" name="TextBox 6">
              <a:extLst>
                <a:ext uri="{FF2B5EF4-FFF2-40B4-BE49-F238E27FC236}">
                  <a16:creationId xmlns:a16="http://schemas.microsoft.com/office/drawing/2014/main" id="{3C0F69BB-6AEA-EB4A-B9E7-BE87E537DA53}"/>
                </a:ext>
              </a:extLst>
            </p:cNvPr>
            <p:cNvSpPr txBox="1"/>
            <p:nvPr/>
          </p:nvSpPr>
          <p:spPr>
            <a:xfrm>
              <a:off x="4913900" y="3021062"/>
              <a:ext cx="2271252" cy="595027"/>
            </a:xfrm>
            <a:prstGeom prst="rect">
              <a:avLst/>
            </a:prstGeom>
            <a:noFill/>
          </p:spPr>
          <p:txBody>
            <a:bodyPr wrap="square" rtlCol="0" anchor="ctr">
              <a:spAutoFit/>
            </a:bodyPr>
            <a:lstStyle/>
            <a:p>
              <a:pPr algn="ctr"/>
              <a:r>
                <a:rPr lang="en-US" sz="2400" dirty="0">
                  <a:solidFill>
                    <a:schemeClr val="bg1"/>
                  </a:solidFill>
                  <a:latin typeface="Amazon Ember" charset="0"/>
                  <a:ea typeface="Amazon Ember" charset="0"/>
                  <a:cs typeface="Amazon Ember" charset="0"/>
                </a:rPr>
                <a:t>Model Server for </a:t>
              </a:r>
              <a:r>
                <a:rPr lang="en-US" sz="2400" dirty="0" err="1">
                  <a:solidFill>
                    <a:schemeClr val="bg1"/>
                  </a:solidFill>
                  <a:latin typeface="Amazon Ember" charset="0"/>
                  <a:ea typeface="Amazon Ember" charset="0"/>
                  <a:cs typeface="Amazon Ember" charset="0"/>
                </a:rPr>
                <a:t>MXNet</a:t>
              </a:r>
              <a:endParaRPr lang="en-US" sz="2400" dirty="0">
                <a:solidFill>
                  <a:schemeClr val="bg1"/>
                </a:solidFill>
              </a:endParaRPr>
            </a:p>
          </p:txBody>
        </p:sp>
      </p:grpSp>
      <p:sp>
        <p:nvSpPr>
          <p:cNvPr id="8" name="TextBox 7">
            <a:extLst>
              <a:ext uri="{FF2B5EF4-FFF2-40B4-BE49-F238E27FC236}">
                <a16:creationId xmlns:a16="http://schemas.microsoft.com/office/drawing/2014/main" id="{1485481F-6F26-5E4F-A361-FFBFB8897C7E}"/>
              </a:ext>
            </a:extLst>
          </p:cNvPr>
          <p:cNvSpPr txBox="1"/>
          <p:nvPr/>
        </p:nvSpPr>
        <p:spPr>
          <a:xfrm>
            <a:off x="7474269" y="4889456"/>
            <a:ext cx="1669731" cy="254044"/>
          </a:xfrm>
          <a:prstGeom prst="rect">
            <a:avLst/>
          </a:prstGeom>
          <a:solidFill>
            <a:schemeClr val="bg2">
              <a:lumMod val="75000"/>
              <a:alpha val="56000"/>
            </a:schemeClr>
          </a:solidFill>
        </p:spPr>
        <p:txBody>
          <a:bodyPr wrap="square" rtlCol="0">
            <a:spAutoFit/>
          </a:bodyPr>
          <a:lstStyle/>
          <a:p>
            <a:r>
              <a:rPr lang="en-US" sz="1051" b="1" dirty="0"/>
              <a:t>Credits:  </a:t>
            </a:r>
            <a:r>
              <a:rPr lang="en-US" sz="1051" dirty="0" err="1"/>
              <a:t>Hagay</a:t>
            </a:r>
            <a:r>
              <a:rPr lang="en-US" sz="1051" dirty="0"/>
              <a:t> </a:t>
            </a:r>
            <a:r>
              <a:rPr lang="en-US" sz="1051" dirty="0" err="1"/>
              <a:t>Lupesko</a:t>
            </a:r>
            <a:endParaRPr lang="en-US" sz="1051" dirty="0"/>
          </a:p>
        </p:txBody>
      </p:sp>
    </p:spTree>
    <p:extLst>
      <p:ext uri="{BB962C8B-B14F-4D97-AF65-F5344CB8AC3E}">
        <p14:creationId xmlns:p14="http://schemas.microsoft.com/office/powerpoint/2010/main" val="1566199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FBA74F57-1EFD-AB49-A915-E84564474A3B}"/>
                                            </p:graphicEl>
                                          </p:spTgt>
                                        </p:tgtEl>
                                        <p:attrNameLst>
                                          <p:attrName>style.visibility</p:attrName>
                                        </p:attrNameLst>
                                      </p:cBhvr>
                                      <p:to>
                                        <p:strVal val="visible"/>
                                      </p:to>
                                    </p:set>
                                    <p:animEffect transition="in" filter="fade">
                                      <p:cBhvr>
                                        <p:cTn id="7" dur="500"/>
                                        <p:tgtEl>
                                          <p:spTgt spid="6">
                                            <p:graphicEl>
                                              <a:dgm id="{FBA74F57-1EFD-AB49-A915-E84564474A3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3F6D4A8D-9AE1-274B-83C0-5134F90457C8}"/>
                                            </p:graphicEl>
                                          </p:spTgt>
                                        </p:tgtEl>
                                        <p:attrNameLst>
                                          <p:attrName>style.visibility</p:attrName>
                                        </p:attrNameLst>
                                      </p:cBhvr>
                                      <p:to>
                                        <p:strVal val="visible"/>
                                      </p:to>
                                    </p:set>
                                    <p:animEffect transition="in" filter="fade">
                                      <p:cBhvr>
                                        <p:cTn id="10" dur="500"/>
                                        <p:tgtEl>
                                          <p:spTgt spid="6">
                                            <p:graphicEl>
                                              <a:dgm id="{3F6D4A8D-9AE1-274B-83C0-5134F90457C8}"/>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graphicEl>
                                              <a:dgm id="{08055874-952F-EA4B-A7EA-82B1E3512F60}"/>
                                            </p:graphicEl>
                                          </p:spTgt>
                                        </p:tgtEl>
                                        <p:attrNameLst>
                                          <p:attrName>style.visibility</p:attrName>
                                        </p:attrNameLst>
                                      </p:cBhvr>
                                      <p:to>
                                        <p:strVal val="visible"/>
                                      </p:to>
                                    </p:set>
                                    <p:animEffect transition="in" filter="fade">
                                      <p:cBhvr>
                                        <p:cTn id="13" dur="500"/>
                                        <p:tgtEl>
                                          <p:spTgt spid="6">
                                            <p:graphicEl>
                                              <a:dgm id="{08055874-952F-EA4B-A7EA-82B1E3512F60}"/>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graphicEl>
                                              <a:dgm id="{9420F19B-6A7B-1440-B111-ACC528AF527F}"/>
                                            </p:graphicEl>
                                          </p:spTgt>
                                        </p:tgtEl>
                                        <p:attrNameLst>
                                          <p:attrName>style.visibility</p:attrName>
                                        </p:attrNameLst>
                                      </p:cBhvr>
                                      <p:to>
                                        <p:strVal val="visible"/>
                                      </p:to>
                                    </p:set>
                                    <p:animEffect transition="in" filter="fade">
                                      <p:cBhvr>
                                        <p:cTn id="18" dur="500"/>
                                        <p:tgtEl>
                                          <p:spTgt spid="6">
                                            <p:graphicEl>
                                              <a:dgm id="{9420F19B-6A7B-1440-B111-ACC528AF527F}"/>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graphicEl>
                                              <a:dgm id="{E2EA1E36-C7B2-8848-B715-D569AD0E786B}"/>
                                            </p:graphicEl>
                                          </p:spTgt>
                                        </p:tgtEl>
                                        <p:attrNameLst>
                                          <p:attrName>style.visibility</p:attrName>
                                        </p:attrNameLst>
                                      </p:cBhvr>
                                      <p:to>
                                        <p:strVal val="visible"/>
                                      </p:to>
                                    </p:set>
                                    <p:animEffect transition="in" filter="fade">
                                      <p:cBhvr>
                                        <p:cTn id="21" dur="500"/>
                                        <p:tgtEl>
                                          <p:spTgt spid="6">
                                            <p:graphicEl>
                                              <a:dgm id="{E2EA1E36-C7B2-8848-B715-D569AD0E786B}"/>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graphicEl>
                                              <a:dgm id="{76BA6E6C-DA08-F64D-B35C-25477768E5F9}"/>
                                            </p:graphicEl>
                                          </p:spTgt>
                                        </p:tgtEl>
                                        <p:attrNameLst>
                                          <p:attrName>style.visibility</p:attrName>
                                        </p:attrNameLst>
                                      </p:cBhvr>
                                      <p:to>
                                        <p:strVal val="visible"/>
                                      </p:to>
                                    </p:set>
                                    <p:animEffect transition="in" filter="fade">
                                      <p:cBhvr>
                                        <p:cTn id="26" dur="500"/>
                                        <p:tgtEl>
                                          <p:spTgt spid="6">
                                            <p:graphicEl>
                                              <a:dgm id="{76BA6E6C-DA08-F64D-B35C-25477768E5F9}"/>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graphicEl>
                                              <a:dgm id="{A005FC4A-CD07-AF48-8A1F-D4A70ED8FD61}"/>
                                            </p:graphicEl>
                                          </p:spTgt>
                                        </p:tgtEl>
                                        <p:attrNameLst>
                                          <p:attrName>style.visibility</p:attrName>
                                        </p:attrNameLst>
                                      </p:cBhvr>
                                      <p:to>
                                        <p:strVal val="visible"/>
                                      </p:to>
                                    </p:set>
                                    <p:animEffect transition="in" filter="fade">
                                      <p:cBhvr>
                                        <p:cTn id="29" dur="500"/>
                                        <p:tgtEl>
                                          <p:spTgt spid="6">
                                            <p:graphicEl>
                                              <a:dgm id="{A005FC4A-CD07-AF48-8A1F-D4A70ED8FD61}"/>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graphicEl>
                                              <a:dgm id="{B8A522E1-D6D2-ED4A-8EF8-86895D5FF5EF}"/>
                                            </p:graphicEl>
                                          </p:spTgt>
                                        </p:tgtEl>
                                        <p:attrNameLst>
                                          <p:attrName>style.visibility</p:attrName>
                                        </p:attrNameLst>
                                      </p:cBhvr>
                                      <p:to>
                                        <p:strVal val="visible"/>
                                      </p:to>
                                    </p:set>
                                    <p:animEffect transition="in" filter="fade">
                                      <p:cBhvr>
                                        <p:cTn id="34" dur="500"/>
                                        <p:tgtEl>
                                          <p:spTgt spid="6">
                                            <p:graphicEl>
                                              <a:dgm id="{B8A522E1-D6D2-ED4A-8EF8-86895D5FF5EF}"/>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graphicEl>
                                              <a:dgm id="{56E1FF0B-861D-D94F-8F38-FBBBEBCD1D10}"/>
                                            </p:graphicEl>
                                          </p:spTgt>
                                        </p:tgtEl>
                                        <p:attrNameLst>
                                          <p:attrName>style.visibility</p:attrName>
                                        </p:attrNameLst>
                                      </p:cBhvr>
                                      <p:to>
                                        <p:strVal val="visible"/>
                                      </p:to>
                                    </p:set>
                                    <p:animEffect transition="in" filter="fade">
                                      <p:cBhvr>
                                        <p:cTn id="37" dur="500"/>
                                        <p:tgtEl>
                                          <p:spTgt spid="6">
                                            <p:graphicEl>
                                              <a:dgm id="{56E1FF0B-861D-D94F-8F38-FBBBEBCD1D10}"/>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graphicEl>
                                              <a:dgm id="{9CB70FF8-63A5-3044-8DFB-667A11431665}"/>
                                            </p:graphicEl>
                                          </p:spTgt>
                                        </p:tgtEl>
                                        <p:attrNameLst>
                                          <p:attrName>style.visibility</p:attrName>
                                        </p:attrNameLst>
                                      </p:cBhvr>
                                      <p:to>
                                        <p:strVal val="visible"/>
                                      </p:to>
                                    </p:set>
                                    <p:animEffect transition="in" filter="fade">
                                      <p:cBhvr>
                                        <p:cTn id="42" dur="500"/>
                                        <p:tgtEl>
                                          <p:spTgt spid="6">
                                            <p:graphicEl>
                                              <a:dgm id="{9CB70FF8-63A5-3044-8DFB-667A11431665}"/>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graphicEl>
                                              <a:dgm id="{32B91823-A7CF-4847-82F8-129D2AA37B1F}"/>
                                            </p:graphicEl>
                                          </p:spTgt>
                                        </p:tgtEl>
                                        <p:attrNameLst>
                                          <p:attrName>style.visibility</p:attrName>
                                        </p:attrNameLst>
                                      </p:cBhvr>
                                      <p:to>
                                        <p:strVal val="visible"/>
                                      </p:to>
                                    </p:set>
                                    <p:animEffect transition="in" filter="fade">
                                      <p:cBhvr>
                                        <p:cTn id="45" dur="500"/>
                                        <p:tgtEl>
                                          <p:spTgt spid="6">
                                            <p:graphicEl>
                                              <a:dgm id="{32B91823-A7CF-4847-82F8-129D2AA37B1F}"/>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graphicEl>
                                              <a:dgm id="{6D23E375-92E4-2F4B-8769-716F31B3EC34}"/>
                                            </p:graphicEl>
                                          </p:spTgt>
                                        </p:tgtEl>
                                        <p:attrNameLst>
                                          <p:attrName>style.visibility</p:attrName>
                                        </p:attrNameLst>
                                      </p:cBhvr>
                                      <p:to>
                                        <p:strVal val="visible"/>
                                      </p:to>
                                    </p:set>
                                    <p:animEffect transition="in" filter="fade">
                                      <p:cBhvr>
                                        <p:cTn id="50" dur="500"/>
                                        <p:tgtEl>
                                          <p:spTgt spid="6">
                                            <p:graphicEl>
                                              <a:dgm id="{6D23E375-92E4-2F4B-8769-716F31B3EC34}"/>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graphicEl>
                                              <a:dgm id="{A186F144-A66A-D949-9D37-6E057B1E9C72}"/>
                                            </p:graphicEl>
                                          </p:spTgt>
                                        </p:tgtEl>
                                        <p:attrNameLst>
                                          <p:attrName>style.visibility</p:attrName>
                                        </p:attrNameLst>
                                      </p:cBhvr>
                                      <p:to>
                                        <p:strVal val="visible"/>
                                      </p:to>
                                    </p:set>
                                    <p:animEffect transition="in" filter="fade">
                                      <p:cBhvr>
                                        <p:cTn id="53" dur="500"/>
                                        <p:tgtEl>
                                          <p:spTgt spid="6">
                                            <p:graphicEl>
                                              <a:dgm id="{A186F144-A66A-D949-9D37-6E057B1E9C72}"/>
                                            </p:graphic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
                                            <p:graphicEl>
                                              <a:dgm id="{EEFEDD19-8F0C-A04B-BB29-F848DAE68632}"/>
                                            </p:graphicEl>
                                          </p:spTgt>
                                        </p:tgtEl>
                                        <p:attrNameLst>
                                          <p:attrName>style.visibility</p:attrName>
                                        </p:attrNameLst>
                                      </p:cBhvr>
                                      <p:to>
                                        <p:strVal val="visible"/>
                                      </p:to>
                                    </p:set>
                                    <p:animEffect transition="in" filter="fade">
                                      <p:cBhvr>
                                        <p:cTn id="58" dur="500"/>
                                        <p:tgtEl>
                                          <p:spTgt spid="6">
                                            <p:graphicEl>
                                              <a:dgm id="{EEFEDD19-8F0C-A04B-BB29-F848DAE68632}"/>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
                                            <p:graphicEl>
                                              <a:dgm id="{5DB645F8-5D5A-3B49-B81E-921687746961}"/>
                                            </p:graphicEl>
                                          </p:spTgt>
                                        </p:tgtEl>
                                        <p:attrNameLst>
                                          <p:attrName>style.visibility</p:attrName>
                                        </p:attrNameLst>
                                      </p:cBhvr>
                                      <p:to>
                                        <p:strVal val="visible"/>
                                      </p:to>
                                    </p:set>
                                    <p:animEffect transition="in" filter="fade">
                                      <p:cBhvr>
                                        <p:cTn id="61" dur="500"/>
                                        <p:tgtEl>
                                          <p:spTgt spid="6">
                                            <p:graphicEl>
                                              <a:dgm id="{5DB645F8-5D5A-3B49-B81E-921687746961}"/>
                                            </p:graphic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0" nodeType="clickEffect">
                                  <p:stCondLst>
                                    <p:cond delay="0"/>
                                  </p:stCondLst>
                                  <p:childTnLst>
                                    <p:animEffect transition="out" filter="fade">
                                      <p:cBhvr>
                                        <p:cTn id="65" dur="500"/>
                                        <p:tgtEl>
                                          <p:spTgt spid="9"/>
                                        </p:tgtEl>
                                      </p:cBhvr>
                                    </p:animEffect>
                                    <p:set>
                                      <p:cBhvr>
                                        <p:cTn id="66" dur="1" fill="hold">
                                          <p:stCondLst>
                                            <p:cond delay="499"/>
                                          </p:stCondLst>
                                        </p:cTn>
                                        <p:tgtEl>
                                          <p:spTgt spid="9"/>
                                        </p:tgtEl>
                                        <p:attrNameLst>
                                          <p:attrName>style.visibility</p:attrName>
                                        </p:attrNameLst>
                                      </p:cBhvr>
                                      <p:to>
                                        <p:strVal val="hidden"/>
                                      </p:to>
                                    </p:set>
                                  </p:childTnLst>
                                </p:cTn>
                              </p:par>
                            </p:childTnLst>
                          </p:cTn>
                        </p:par>
                        <p:par>
                          <p:cTn id="67" fill="hold">
                            <p:stCondLst>
                              <p:cond delay="500"/>
                            </p:stCondLst>
                            <p:childTnLst>
                              <p:par>
                                <p:cTn id="68" presetID="10" presetClass="entr" presetSubtype="0" fill="hold" nodeType="afterEffect">
                                  <p:stCondLst>
                                    <p:cond delay="0"/>
                                  </p:stCondLst>
                                  <p:childTnLst>
                                    <p:set>
                                      <p:cBhvr>
                                        <p:cTn id="69" dur="1" fill="hold">
                                          <p:stCondLst>
                                            <p:cond delay="0"/>
                                          </p:stCondLst>
                                        </p:cTn>
                                        <p:tgtEl>
                                          <p:spTgt spid="4"/>
                                        </p:tgtEl>
                                        <p:attrNameLst>
                                          <p:attrName>style.visibility</p:attrName>
                                        </p:attrNameLst>
                                      </p:cBhvr>
                                      <p:to>
                                        <p:strVal val="visible"/>
                                      </p:to>
                                    </p:set>
                                    <p:animEffect transition="in" filter="fade">
                                      <p:cBhvr>
                                        <p:cTn id="7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223CB91-04F2-9743-8B97-5ECAD903A700}"/>
              </a:ext>
            </a:extLst>
          </p:cNvPr>
          <p:cNvSpPr/>
          <p:nvPr/>
        </p:nvSpPr>
        <p:spPr>
          <a:xfrm>
            <a:off x="1450060" y="1192624"/>
            <a:ext cx="1548511" cy="683623"/>
          </a:xfrm>
          <a:prstGeom prst="rect">
            <a:avLst/>
          </a:prstGeom>
          <a:solidFill>
            <a:srgbClr val="009CE4"/>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Trained Network</a:t>
            </a:r>
          </a:p>
        </p:txBody>
      </p:sp>
      <p:cxnSp>
        <p:nvCxnSpPr>
          <p:cNvPr id="10" name="Straight Connector 9">
            <a:extLst>
              <a:ext uri="{FF2B5EF4-FFF2-40B4-BE49-F238E27FC236}">
                <a16:creationId xmlns:a16="http://schemas.microsoft.com/office/drawing/2014/main" id="{62149279-0B73-724D-82E4-D7F339819CD9}"/>
              </a:ext>
            </a:extLst>
          </p:cNvPr>
          <p:cNvCxnSpPr>
            <a:cxnSpLocks/>
          </p:cNvCxnSpPr>
          <p:nvPr/>
        </p:nvCxnSpPr>
        <p:spPr>
          <a:xfrm flipH="1">
            <a:off x="3150971" y="3007206"/>
            <a:ext cx="2178957" cy="0"/>
          </a:xfrm>
          <a:prstGeom prst="line">
            <a:avLst/>
          </a:prstGeom>
          <a:ln>
            <a:headEnd type="arrow" w="med" len="med"/>
            <a:tailEnd type="none" w="med" len="med"/>
          </a:ln>
        </p:spPr>
        <p:style>
          <a:lnRef idx="3">
            <a:schemeClr val="lt1"/>
          </a:lnRef>
          <a:fillRef idx="1">
            <a:schemeClr val="accent3"/>
          </a:fillRef>
          <a:effectRef idx="1">
            <a:schemeClr val="accent3"/>
          </a:effectRef>
          <a:fontRef idx="minor">
            <a:schemeClr val="lt1"/>
          </a:fontRef>
        </p:style>
      </p:cxnSp>
      <p:sp>
        <p:nvSpPr>
          <p:cNvPr id="13" name="Rectangle 12">
            <a:extLst>
              <a:ext uri="{FF2B5EF4-FFF2-40B4-BE49-F238E27FC236}">
                <a16:creationId xmlns:a16="http://schemas.microsoft.com/office/drawing/2014/main" id="{A499CDAA-81F5-1D42-BC0C-C6C830395541}"/>
              </a:ext>
            </a:extLst>
          </p:cNvPr>
          <p:cNvSpPr/>
          <p:nvPr/>
        </p:nvSpPr>
        <p:spPr>
          <a:xfrm>
            <a:off x="1450060" y="2035145"/>
            <a:ext cx="1548511" cy="683623"/>
          </a:xfrm>
          <a:prstGeom prst="rect">
            <a:avLst/>
          </a:prstGeom>
          <a:solidFill>
            <a:srgbClr val="009CE4"/>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Model</a:t>
            </a:r>
            <a:b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Signature</a:t>
            </a:r>
          </a:p>
        </p:txBody>
      </p:sp>
      <p:sp>
        <p:nvSpPr>
          <p:cNvPr id="14" name="Rectangle 13">
            <a:extLst>
              <a:ext uri="{FF2B5EF4-FFF2-40B4-BE49-F238E27FC236}">
                <a16:creationId xmlns:a16="http://schemas.microsoft.com/office/drawing/2014/main" id="{83E6E934-54DD-6046-B459-F805FFBA290C}"/>
              </a:ext>
            </a:extLst>
          </p:cNvPr>
          <p:cNvSpPr/>
          <p:nvPr/>
        </p:nvSpPr>
        <p:spPr>
          <a:xfrm>
            <a:off x="1454066" y="2874125"/>
            <a:ext cx="1548511" cy="683623"/>
          </a:xfrm>
          <a:prstGeom prst="rect">
            <a:avLst/>
          </a:prstGeom>
          <a:solidFill>
            <a:srgbClr val="009CE4"/>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Custom</a:t>
            </a:r>
            <a:b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Code</a:t>
            </a:r>
          </a:p>
        </p:txBody>
      </p:sp>
      <p:grpSp>
        <p:nvGrpSpPr>
          <p:cNvPr id="36" name="Group 35">
            <a:extLst>
              <a:ext uri="{FF2B5EF4-FFF2-40B4-BE49-F238E27FC236}">
                <a16:creationId xmlns:a16="http://schemas.microsoft.com/office/drawing/2014/main" id="{5B0520C2-7CD0-6944-B4D1-0083DAF3A24C}"/>
              </a:ext>
            </a:extLst>
          </p:cNvPr>
          <p:cNvGrpSpPr/>
          <p:nvPr/>
        </p:nvGrpSpPr>
        <p:grpSpPr>
          <a:xfrm>
            <a:off x="1450060" y="3713105"/>
            <a:ext cx="1535815" cy="988423"/>
            <a:chOff x="331797" y="2396936"/>
            <a:chExt cx="1535815" cy="988423"/>
          </a:xfrm>
          <a:solidFill>
            <a:srgbClr val="009CE4"/>
          </a:solidFill>
        </p:grpSpPr>
        <p:sp>
          <p:nvSpPr>
            <p:cNvPr id="15" name="Rectangle 14">
              <a:extLst>
                <a:ext uri="{FF2B5EF4-FFF2-40B4-BE49-F238E27FC236}">
                  <a16:creationId xmlns:a16="http://schemas.microsoft.com/office/drawing/2014/main" id="{D77AF272-AB08-7648-B96E-DE27257B5939}"/>
                </a:ext>
              </a:extLst>
            </p:cNvPr>
            <p:cNvSpPr/>
            <p:nvPr/>
          </p:nvSpPr>
          <p:spPr>
            <a:xfrm>
              <a:off x="331797" y="2396936"/>
              <a:ext cx="1231015" cy="683623"/>
            </a:xfrm>
            <a:prstGeom prst="rect">
              <a:avLst/>
            </a:prstGeom>
            <a:grpFill/>
            <a:ln w="25400">
              <a:solidFill>
                <a:srgbClr val="0D2836"/>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ADAE84F-4B81-3042-B045-14EE090B31D0}"/>
                </a:ext>
              </a:extLst>
            </p:cNvPr>
            <p:cNvSpPr/>
            <p:nvPr/>
          </p:nvSpPr>
          <p:spPr>
            <a:xfrm>
              <a:off x="484197" y="2549336"/>
              <a:ext cx="1231015" cy="683623"/>
            </a:xfrm>
            <a:prstGeom prst="rect">
              <a:avLst/>
            </a:prstGeom>
            <a:grpFill/>
            <a:ln w="25400">
              <a:solidFill>
                <a:srgbClr val="0D2836"/>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715300EB-C8AD-824E-92CD-6A24B8E9B9A5}"/>
                </a:ext>
              </a:extLst>
            </p:cNvPr>
            <p:cNvSpPr/>
            <p:nvPr/>
          </p:nvSpPr>
          <p:spPr>
            <a:xfrm>
              <a:off x="636597" y="2701736"/>
              <a:ext cx="1231015" cy="683623"/>
            </a:xfrm>
            <a:prstGeom prst="rect">
              <a:avLst/>
            </a:prstGeom>
            <a:grpFill/>
            <a:ln w="25400">
              <a:solidFill>
                <a:srgbClr val="0D2836"/>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Auxiliary Assets</a:t>
              </a:r>
            </a:p>
          </p:txBody>
        </p:sp>
      </p:grpSp>
      <p:grpSp>
        <p:nvGrpSpPr>
          <p:cNvPr id="37" name="Group 36">
            <a:extLst>
              <a:ext uri="{FF2B5EF4-FFF2-40B4-BE49-F238E27FC236}">
                <a16:creationId xmlns:a16="http://schemas.microsoft.com/office/drawing/2014/main" id="{2CCB86D3-091D-5446-81AF-06961D8A8F32}"/>
              </a:ext>
            </a:extLst>
          </p:cNvPr>
          <p:cNvGrpSpPr/>
          <p:nvPr/>
        </p:nvGrpSpPr>
        <p:grpSpPr>
          <a:xfrm>
            <a:off x="5474041" y="2167624"/>
            <a:ext cx="2414012" cy="1733928"/>
            <a:chOff x="6030097" y="2167624"/>
            <a:chExt cx="2414012" cy="1733928"/>
          </a:xfrm>
          <a:solidFill>
            <a:srgbClr val="009CE4"/>
          </a:solidFill>
        </p:grpSpPr>
        <p:sp>
          <p:nvSpPr>
            <p:cNvPr id="20" name="Rectangle 19">
              <a:extLst>
                <a:ext uri="{FF2B5EF4-FFF2-40B4-BE49-F238E27FC236}">
                  <a16:creationId xmlns:a16="http://schemas.microsoft.com/office/drawing/2014/main" id="{EE4DEA64-3CB4-DA4A-93D6-645B03AB581F}"/>
                </a:ext>
              </a:extLst>
            </p:cNvPr>
            <p:cNvSpPr/>
            <p:nvPr/>
          </p:nvSpPr>
          <p:spPr>
            <a:xfrm>
              <a:off x="6030097" y="2167624"/>
              <a:ext cx="2414012" cy="1733928"/>
            </a:xfrm>
            <a:prstGeom prst="rect">
              <a:avLst/>
            </a:prstGeom>
            <a:grpFill/>
            <a:ln>
              <a:noFill/>
            </a:ln>
          </p:spPr>
          <p:style>
            <a:lnRef idx="3">
              <a:schemeClr val="lt1"/>
            </a:lnRef>
            <a:fillRef idx="1">
              <a:schemeClr val="accent3"/>
            </a:fillRef>
            <a:effectRef idx="1">
              <a:schemeClr val="accent3"/>
            </a:effectRef>
            <a:fontRef idx="minor">
              <a:schemeClr val="lt1"/>
            </a:fontRef>
          </p:style>
          <p:txBody>
            <a:bodyPr rtlCol="0" anchor="t"/>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Model Archive</a:t>
              </a:r>
            </a:p>
          </p:txBody>
        </p:sp>
        <p:sp>
          <p:nvSpPr>
            <p:cNvPr id="21" name="Folded Corner 20">
              <a:extLst>
                <a:ext uri="{FF2B5EF4-FFF2-40B4-BE49-F238E27FC236}">
                  <a16:creationId xmlns:a16="http://schemas.microsoft.com/office/drawing/2014/main" id="{AEA9233B-DE88-7944-B9F3-F7390446508B}"/>
                </a:ext>
              </a:extLst>
            </p:cNvPr>
            <p:cNvSpPr/>
            <p:nvPr/>
          </p:nvSpPr>
          <p:spPr>
            <a:xfrm>
              <a:off x="6345567" y="2854806"/>
              <a:ext cx="503032" cy="486980"/>
            </a:xfrm>
            <a:prstGeom prst="foldedCorner">
              <a:avLst/>
            </a:prstGeom>
            <a:grpFill/>
            <a:ln w="19050">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2" name="Folded Corner 21">
              <a:extLst>
                <a:ext uri="{FF2B5EF4-FFF2-40B4-BE49-F238E27FC236}">
                  <a16:creationId xmlns:a16="http://schemas.microsoft.com/office/drawing/2014/main" id="{A038482C-DF55-A54C-94B8-04CA29D6BF43}"/>
                </a:ext>
              </a:extLst>
            </p:cNvPr>
            <p:cNvSpPr/>
            <p:nvPr/>
          </p:nvSpPr>
          <p:spPr>
            <a:xfrm>
              <a:off x="6497967" y="3007206"/>
              <a:ext cx="503032" cy="486980"/>
            </a:xfrm>
            <a:prstGeom prst="foldedCorner">
              <a:avLst/>
            </a:prstGeom>
            <a:grpFill/>
            <a:ln w="19050">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3" name="Folded Corner 22">
              <a:extLst>
                <a:ext uri="{FF2B5EF4-FFF2-40B4-BE49-F238E27FC236}">
                  <a16:creationId xmlns:a16="http://schemas.microsoft.com/office/drawing/2014/main" id="{26E3E518-FC95-A048-B639-E34046B18379}"/>
                </a:ext>
              </a:extLst>
            </p:cNvPr>
            <p:cNvSpPr/>
            <p:nvPr/>
          </p:nvSpPr>
          <p:spPr>
            <a:xfrm>
              <a:off x="6650367" y="3159606"/>
              <a:ext cx="503032" cy="486980"/>
            </a:xfrm>
            <a:prstGeom prst="foldedCorner">
              <a:avLst/>
            </a:prstGeom>
            <a:grpFill/>
            <a:ln w="19050">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4" name="Folded Corner 23">
              <a:extLst>
                <a:ext uri="{FF2B5EF4-FFF2-40B4-BE49-F238E27FC236}">
                  <a16:creationId xmlns:a16="http://schemas.microsoft.com/office/drawing/2014/main" id="{773CBB02-B133-B24C-9E24-815AE3BAB766}"/>
                </a:ext>
              </a:extLst>
            </p:cNvPr>
            <p:cNvSpPr/>
            <p:nvPr/>
          </p:nvSpPr>
          <p:spPr>
            <a:xfrm>
              <a:off x="7352903" y="2854806"/>
              <a:ext cx="503032" cy="486980"/>
            </a:xfrm>
            <a:prstGeom prst="foldedCorner">
              <a:avLst/>
            </a:prstGeom>
            <a:grpFill/>
            <a:ln w="19050">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5" name="Folded Corner 24">
              <a:extLst>
                <a:ext uri="{FF2B5EF4-FFF2-40B4-BE49-F238E27FC236}">
                  <a16:creationId xmlns:a16="http://schemas.microsoft.com/office/drawing/2014/main" id="{764E1169-2ED9-8A43-BD2F-F90FC4E92A19}"/>
                </a:ext>
              </a:extLst>
            </p:cNvPr>
            <p:cNvSpPr/>
            <p:nvPr/>
          </p:nvSpPr>
          <p:spPr>
            <a:xfrm>
              <a:off x="7505303" y="3007206"/>
              <a:ext cx="503032" cy="486980"/>
            </a:xfrm>
            <a:prstGeom prst="foldedCorner">
              <a:avLst/>
            </a:prstGeom>
            <a:grpFill/>
            <a:ln w="19050">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6" name="Folded Corner 25">
              <a:extLst>
                <a:ext uri="{FF2B5EF4-FFF2-40B4-BE49-F238E27FC236}">
                  <a16:creationId xmlns:a16="http://schemas.microsoft.com/office/drawing/2014/main" id="{0428CC2F-3664-454A-A1EF-68B20D330DA7}"/>
                </a:ext>
              </a:extLst>
            </p:cNvPr>
            <p:cNvSpPr/>
            <p:nvPr/>
          </p:nvSpPr>
          <p:spPr>
            <a:xfrm>
              <a:off x="7657703" y="3159606"/>
              <a:ext cx="503032" cy="486980"/>
            </a:xfrm>
            <a:prstGeom prst="foldedCorner">
              <a:avLst/>
            </a:prstGeom>
            <a:grpFill/>
            <a:ln w="19050">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grpSp>
      <p:sp>
        <p:nvSpPr>
          <p:cNvPr id="30" name="TextBox 29">
            <a:extLst>
              <a:ext uri="{FF2B5EF4-FFF2-40B4-BE49-F238E27FC236}">
                <a16:creationId xmlns:a16="http://schemas.microsoft.com/office/drawing/2014/main" id="{3F5CD4A6-6006-E441-91AA-109FADEC960D}"/>
              </a:ext>
            </a:extLst>
          </p:cNvPr>
          <p:cNvSpPr txBox="1"/>
          <p:nvPr/>
        </p:nvSpPr>
        <p:spPr>
          <a:xfrm>
            <a:off x="3220212" y="2564858"/>
            <a:ext cx="2130313" cy="369332"/>
          </a:xfrm>
          <a:prstGeom prst="rect">
            <a:avLst/>
          </a:prstGeom>
          <a:noFill/>
        </p:spPr>
        <p:txBody>
          <a:bodyPr wrap="squar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Model Export CLI</a:t>
            </a:r>
          </a:p>
        </p:txBody>
      </p:sp>
      <p:pic>
        <p:nvPicPr>
          <p:cNvPr id="35" name="Picture 34">
            <a:extLst>
              <a:ext uri="{FF2B5EF4-FFF2-40B4-BE49-F238E27FC236}">
                <a16:creationId xmlns:a16="http://schemas.microsoft.com/office/drawing/2014/main" id="{0856C09F-3EA8-2B49-B855-90C6F29F7D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0754" y="265341"/>
            <a:ext cx="651184" cy="651184"/>
          </a:xfrm>
          <a:prstGeom prst="rect">
            <a:avLst/>
          </a:prstGeom>
        </p:spPr>
      </p:pic>
      <p:sp>
        <p:nvSpPr>
          <p:cNvPr id="38" name="Title 1">
            <a:extLst>
              <a:ext uri="{FF2B5EF4-FFF2-40B4-BE49-F238E27FC236}">
                <a16:creationId xmlns:a16="http://schemas.microsoft.com/office/drawing/2014/main" id="{D17ADA9A-FB40-9D45-8D7D-598660309A71}"/>
              </a:ext>
            </a:extLst>
          </p:cNvPr>
          <p:cNvSpPr txBox="1">
            <a:spLocks/>
          </p:cNvSpPr>
          <p:nvPr/>
        </p:nvSpPr>
        <p:spPr>
          <a:xfrm>
            <a:off x="336788" y="114935"/>
            <a:ext cx="8512243" cy="9272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b="1" dirty="0"/>
              <a:t>Model Archive</a:t>
            </a:r>
          </a:p>
        </p:txBody>
      </p:sp>
      <p:sp>
        <p:nvSpPr>
          <p:cNvPr id="46" name="TextBox 45">
            <a:hlinkClick r:id="" action="ppaction://noaction"/>
            <a:extLst>
              <a:ext uri="{FF2B5EF4-FFF2-40B4-BE49-F238E27FC236}">
                <a16:creationId xmlns:a16="http://schemas.microsoft.com/office/drawing/2014/main" id="{D41D6E7B-91EA-D541-8BFF-4930B8B0273F}"/>
              </a:ext>
            </a:extLst>
          </p:cNvPr>
          <p:cNvSpPr txBox="1"/>
          <p:nvPr/>
        </p:nvSpPr>
        <p:spPr>
          <a:xfrm>
            <a:off x="7433154" y="4588734"/>
            <a:ext cx="771232" cy="338554"/>
          </a:xfrm>
          <a:prstGeom prst="rect">
            <a:avLst/>
          </a:prstGeom>
          <a:noFill/>
        </p:spPr>
        <p:txBody>
          <a:bodyPr wrap="square" rtlCol="0">
            <a:spAutoFit/>
          </a:bodyPr>
          <a:lstStyle/>
          <a:p>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hlinkClick r:id="" action="ppaction://noaction"/>
              </a:rPr>
              <a:t>Back</a:t>
            </a:r>
            <a:endPar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7" name="TextBox 26">
            <a:extLst>
              <a:ext uri="{FF2B5EF4-FFF2-40B4-BE49-F238E27FC236}">
                <a16:creationId xmlns:a16="http://schemas.microsoft.com/office/drawing/2014/main" id="{4087867A-344A-D048-8E4A-D358F767C20D}"/>
              </a:ext>
            </a:extLst>
          </p:cNvPr>
          <p:cNvSpPr txBox="1"/>
          <p:nvPr/>
        </p:nvSpPr>
        <p:spPr>
          <a:xfrm>
            <a:off x="7474269" y="4889456"/>
            <a:ext cx="1669731" cy="254044"/>
          </a:xfrm>
          <a:prstGeom prst="rect">
            <a:avLst/>
          </a:prstGeom>
          <a:solidFill>
            <a:schemeClr val="bg2">
              <a:lumMod val="75000"/>
              <a:alpha val="56000"/>
            </a:schemeClr>
          </a:solidFill>
        </p:spPr>
        <p:txBody>
          <a:bodyPr wrap="square" rtlCol="0">
            <a:spAutoFit/>
          </a:bodyPr>
          <a:lstStyle/>
          <a:p>
            <a:r>
              <a:rPr lang="en-US" sz="1051" b="1" dirty="0"/>
              <a:t>Credits:  </a:t>
            </a:r>
            <a:r>
              <a:rPr lang="en-US" sz="1051" dirty="0" err="1"/>
              <a:t>Hagay</a:t>
            </a:r>
            <a:r>
              <a:rPr lang="en-US" sz="1051" dirty="0"/>
              <a:t> </a:t>
            </a:r>
            <a:r>
              <a:rPr lang="en-US" sz="1051" dirty="0" err="1"/>
              <a:t>Lupesko</a:t>
            </a:r>
            <a:endParaRPr lang="en-US" sz="1051" dirty="0"/>
          </a:p>
        </p:txBody>
      </p:sp>
    </p:spTree>
    <p:extLst>
      <p:ext uri="{BB962C8B-B14F-4D97-AF65-F5344CB8AC3E}">
        <p14:creationId xmlns:p14="http://schemas.microsoft.com/office/powerpoint/2010/main" val="378690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animBg="1"/>
      <p:bldP spid="30" grpId="0"/>
      <p:bldP spid="4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TextBox 391">
            <a:extLst>
              <a:ext uri="{FF2B5EF4-FFF2-40B4-BE49-F238E27FC236}">
                <a16:creationId xmlns:a16="http://schemas.microsoft.com/office/drawing/2014/main" id="{BA5DEBC4-125C-2147-B3DA-325E5487D66D}"/>
              </a:ext>
            </a:extLst>
          </p:cNvPr>
          <p:cNvSpPr txBox="1"/>
          <p:nvPr/>
        </p:nvSpPr>
        <p:spPr>
          <a:xfrm>
            <a:off x="7153278" y="3086102"/>
            <a:ext cx="1766003" cy="508088"/>
          </a:xfrm>
          <a:prstGeom prst="rect">
            <a:avLst/>
          </a:prstGeom>
          <a:noFill/>
        </p:spPr>
        <p:txBody>
          <a:bodyPr wrap="square" rtlCol="0">
            <a:spAutoFit/>
          </a:bodyPr>
          <a:lstStyle/>
          <a:p>
            <a:pPr algn="ctr"/>
            <a:r>
              <a:rPr lang="en-US" sz="1351" dirty="0"/>
              <a:t>Input layer</a:t>
            </a:r>
          </a:p>
          <a:p>
            <a:pPr algn="ctr"/>
            <a:r>
              <a:rPr lang="en-US" sz="1351" dirty="0"/>
              <a:t>(Raw pixels)</a:t>
            </a:r>
          </a:p>
        </p:txBody>
      </p:sp>
      <p:sp>
        <p:nvSpPr>
          <p:cNvPr id="417" name="TextBox 416">
            <a:extLst>
              <a:ext uri="{FF2B5EF4-FFF2-40B4-BE49-F238E27FC236}">
                <a16:creationId xmlns:a16="http://schemas.microsoft.com/office/drawing/2014/main" id="{EBD6E9A1-5224-8040-9FF2-C046877D243D}"/>
              </a:ext>
            </a:extLst>
          </p:cNvPr>
          <p:cNvSpPr txBox="1"/>
          <p:nvPr/>
        </p:nvSpPr>
        <p:spPr>
          <a:xfrm>
            <a:off x="7282380" y="640083"/>
            <a:ext cx="1448607" cy="508088"/>
          </a:xfrm>
          <a:prstGeom prst="rect">
            <a:avLst/>
          </a:prstGeom>
          <a:noFill/>
        </p:spPr>
        <p:txBody>
          <a:bodyPr wrap="square" rtlCol="0">
            <a:spAutoFit/>
          </a:bodyPr>
          <a:lstStyle/>
          <a:p>
            <a:pPr algn="ctr"/>
            <a:r>
              <a:rPr lang="en-US" sz="1351" dirty="0"/>
              <a:t>Output</a:t>
            </a:r>
          </a:p>
          <a:p>
            <a:pPr algn="ctr"/>
            <a:r>
              <a:rPr lang="en-US" sz="1351" dirty="0"/>
              <a:t>(object identity)</a:t>
            </a:r>
          </a:p>
        </p:txBody>
      </p:sp>
      <p:sp>
        <p:nvSpPr>
          <p:cNvPr id="431" name="TextBox 430">
            <a:extLst>
              <a:ext uri="{FF2B5EF4-FFF2-40B4-BE49-F238E27FC236}">
                <a16:creationId xmlns:a16="http://schemas.microsoft.com/office/drawing/2014/main" id="{BF4726E9-04E2-A842-BBA8-31197718B57A}"/>
              </a:ext>
            </a:extLst>
          </p:cNvPr>
          <p:cNvSpPr txBox="1"/>
          <p:nvPr/>
        </p:nvSpPr>
        <p:spPr>
          <a:xfrm>
            <a:off x="7189439" y="1211583"/>
            <a:ext cx="1448607" cy="508088"/>
          </a:xfrm>
          <a:prstGeom prst="rect">
            <a:avLst/>
          </a:prstGeom>
          <a:noFill/>
        </p:spPr>
        <p:txBody>
          <a:bodyPr wrap="square" rtlCol="0">
            <a:spAutoFit/>
          </a:bodyPr>
          <a:lstStyle/>
          <a:p>
            <a:pPr algn="ctr"/>
            <a:r>
              <a:rPr lang="en-US" sz="1351" dirty="0"/>
              <a:t>3</a:t>
            </a:r>
            <a:r>
              <a:rPr lang="en-US" sz="1351" baseline="30000" dirty="0"/>
              <a:t>rd</a:t>
            </a:r>
            <a:r>
              <a:rPr lang="en-US" sz="1351" dirty="0"/>
              <a:t> hidden layer</a:t>
            </a:r>
          </a:p>
          <a:p>
            <a:pPr algn="ctr"/>
            <a:r>
              <a:rPr lang="en-US" sz="1351" dirty="0"/>
              <a:t>(object parts)</a:t>
            </a:r>
          </a:p>
        </p:txBody>
      </p:sp>
      <p:sp>
        <p:nvSpPr>
          <p:cNvPr id="439" name="TextBox 438">
            <a:extLst>
              <a:ext uri="{FF2B5EF4-FFF2-40B4-BE49-F238E27FC236}">
                <a16:creationId xmlns:a16="http://schemas.microsoft.com/office/drawing/2014/main" id="{61B69543-CB9F-9A48-B7D3-6AF465789BD9}"/>
              </a:ext>
            </a:extLst>
          </p:cNvPr>
          <p:cNvSpPr txBox="1"/>
          <p:nvPr/>
        </p:nvSpPr>
        <p:spPr>
          <a:xfrm>
            <a:off x="7206549" y="1822875"/>
            <a:ext cx="1766003" cy="508088"/>
          </a:xfrm>
          <a:prstGeom prst="rect">
            <a:avLst/>
          </a:prstGeom>
          <a:noFill/>
        </p:spPr>
        <p:txBody>
          <a:bodyPr wrap="square" rtlCol="0">
            <a:spAutoFit/>
          </a:bodyPr>
          <a:lstStyle/>
          <a:p>
            <a:pPr algn="ctr"/>
            <a:r>
              <a:rPr lang="en-US" sz="1351" dirty="0"/>
              <a:t>2</a:t>
            </a:r>
            <a:r>
              <a:rPr lang="en-US" sz="1351" baseline="30000" dirty="0"/>
              <a:t>nd</a:t>
            </a:r>
            <a:r>
              <a:rPr lang="en-US" sz="1351" dirty="0"/>
              <a:t> hidden layer</a:t>
            </a:r>
          </a:p>
          <a:p>
            <a:r>
              <a:rPr lang="en-US" sz="1351" dirty="0"/>
              <a:t>(corners &amp; contours)</a:t>
            </a:r>
          </a:p>
        </p:txBody>
      </p:sp>
      <p:sp>
        <p:nvSpPr>
          <p:cNvPr id="466" name="TextBox 465">
            <a:extLst>
              <a:ext uri="{FF2B5EF4-FFF2-40B4-BE49-F238E27FC236}">
                <a16:creationId xmlns:a16="http://schemas.microsoft.com/office/drawing/2014/main" id="{8B2A22A8-ECED-A14F-B42E-FD79FC13B7E3}"/>
              </a:ext>
            </a:extLst>
          </p:cNvPr>
          <p:cNvSpPr txBox="1"/>
          <p:nvPr/>
        </p:nvSpPr>
        <p:spPr>
          <a:xfrm>
            <a:off x="7206549" y="2408508"/>
            <a:ext cx="1766003" cy="508088"/>
          </a:xfrm>
          <a:prstGeom prst="rect">
            <a:avLst/>
          </a:prstGeom>
          <a:noFill/>
        </p:spPr>
        <p:txBody>
          <a:bodyPr wrap="square" rtlCol="0">
            <a:spAutoFit/>
          </a:bodyPr>
          <a:lstStyle/>
          <a:p>
            <a:pPr algn="ctr"/>
            <a:r>
              <a:rPr lang="en-US" sz="1351" dirty="0"/>
              <a:t>1</a:t>
            </a:r>
            <a:r>
              <a:rPr lang="en-US" sz="1351" baseline="30000" dirty="0"/>
              <a:t>st</a:t>
            </a:r>
            <a:r>
              <a:rPr lang="en-US" sz="1351" dirty="0"/>
              <a:t> hidden layer</a:t>
            </a:r>
          </a:p>
          <a:p>
            <a:pPr algn="ctr"/>
            <a:r>
              <a:rPr lang="en-US" sz="1351" dirty="0"/>
              <a:t>(edges)</a:t>
            </a:r>
          </a:p>
        </p:txBody>
      </p:sp>
      <p:sp>
        <p:nvSpPr>
          <p:cNvPr id="486" name="Content Placeholder 2">
            <a:extLst>
              <a:ext uri="{FF2B5EF4-FFF2-40B4-BE49-F238E27FC236}">
                <a16:creationId xmlns:a16="http://schemas.microsoft.com/office/drawing/2014/main" id="{DAE8527B-AF07-8845-A775-D7945D0FF9B7}"/>
              </a:ext>
            </a:extLst>
          </p:cNvPr>
          <p:cNvSpPr>
            <a:spLocks noGrp="1"/>
          </p:cNvSpPr>
          <p:nvPr>
            <p:ph idx="1"/>
          </p:nvPr>
        </p:nvSpPr>
        <p:spPr>
          <a:xfrm>
            <a:off x="389463" y="1344870"/>
            <a:ext cx="4696889" cy="3239575"/>
          </a:xfrm>
        </p:spPr>
        <p:txBody>
          <a:bodyPr>
            <a:normAutofit fontScale="92500"/>
          </a:bodyPr>
          <a:lstStyle/>
          <a:p>
            <a:r>
              <a:rPr lang="en-US" dirty="0"/>
              <a:t>Originally inspired by human biological neural systems.</a:t>
            </a:r>
          </a:p>
          <a:p>
            <a:endParaRPr lang="en-US" dirty="0"/>
          </a:p>
          <a:p>
            <a:r>
              <a:rPr lang="en-US" dirty="0"/>
              <a:t>A system that learns important features from experience.</a:t>
            </a:r>
          </a:p>
          <a:p>
            <a:endParaRPr lang="en-US" dirty="0"/>
          </a:p>
          <a:p>
            <a:r>
              <a:rPr lang="en-US" dirty="0"/>
              <a:t>Layers of neurons learning concepts.</a:t>
            </a:r>
          </a:p>
          <a:p>
            <a:endParaRPr lang="en-US" dirty="0"/>
          </a:p>
          <a:p>
            <a:r>
              <a:rPr lang="en-US" dirty="0"/>
              <a:t>Deep learning != deep understanding</a:t>
            </a:r>
          </a:p>
          <a:p>
            <a:pPr marL="0" indent="0">
              <a:buNone/>
            </a:pPr>
            <a:endParaRPr lang="en-US" dirty="0"/>
          </a:p>
          <a:p>
            <a:endParaRPr lang="en-US" dirty="0"/>
          </a:p>
        </p:txBody>
      </p:sp>
      <p:sp>
        <p:nvSpPr>
          <p:cNvPr id="488" name="Title 1">
            <a:extLst>
              <a:ext uri="{FF2B5EF4-FFF2-40B4-BE49-F238E27FC236}">
                <a16:creationId xmlns:a16="http://schemas.microsoft.com/office/drawing/2014/main" id="{CA8D9965-3576-E745-9EDA-99F2DB081E9A}"/>
              </a:ext>
            </a:extLst>
          </p:cNvPr>
          <p:cNvSpPr>
            <a:spLocks noGrp="1"/>
          </p:cNvSpPr>
          <p:nvPr>
            <p:ph type="title"/>
          </p:nvPr>
        </p:nvSpPr>
        <p:spPr>
          <a:xfrm>
            <a:off x="233923" y="242777"/>
            <a:ext cx="6443912" cy="994172"/>
          </a:xfrm>
        </p:spPr>
        <p:txBody>
          <a:bodyPr>
            <a:normAutofit/>
          </a:bodyPr>
          <a:lstStyle/>
          <a:p>
            <a:r>
              <a:rPr lang="en-US" sz="3600" dirty="0"/>
              <a:t>Deep Learning</a:t>
            </a:r>
            <a:endParaRPr lang="en-US" sz="2100" dirty="0"/>
          </a:p>
        </p:txBody>
      </p:sp>
      <p:sp>
        <p:nvSpPr>
          <p:cNvPr id="490" name="TextBox 489">
            <a:extLst>
              <a:ext uri="{FF2B5EF4-FFF2-40B4-BE49-F238E27FC236}">
                <a16:creationId xmlns:a16="http://schemas.microsoft.com/office/drawing/2014/main" id="{BAEC5F87-D8B0-C645-985F-A488506A8481}"/>
              </a:ext>
            </a:extLst>
          </p:cNvPr>
          <p:cNvSpPr txBox="1"/>
          <p:nvPr/>
        </p:nvSpPr>
        <p:spPr>
          <a:xfrm>
            <a:off x="5778820" y="4888879"/>
            <a:ext cx="3365180" cy="254044"/>
          </a:xfrm>
          <a:prstGeom prst="rect">
            <a:avLst/>
          </a:prstGeom>
          <a:solidFill>
            <a:schemeClr val="bg2">
              <a:lumMod val="75000"/>
              <a:alpha val="56000"/>
            </a:schemeClr>
          </a:solidFill>
        </p:spPr>
        <p:txBody>
          <a:bodyPr wrap="square" rtlCol="0">
            <a:spAutoFit/>
          </a:bodyPr>
          <a:lstStyle/>
          <a:p>
            <a:r>
              <a:rPr lang="en-US" sz="1051" b="1" dirty="0"/>
              <a:t>Source: </a:t>
            </a:r>
            <a:r>
              <a:rPr lang="en-US" sz="1051" b="1" dirty="0">
                <a:hlinkClick r:id="rId3"/>
              </a:rPr>
              <a:t>Ian Goodfellow etal., Deep Learning Book</a:t>
            </a:r>
            <a:endParaRPr lang="en-US" sz="1051" b="1" dirty="0"/>
          </a:p>
        </p:txBody>
      </p:sp>
      <p:sp>
        <p:nvSpPr>
          <p:cNvPr id="519" name="TextBox 518">
            <a:extLst>
              <a:ext uri="{FF2B5EF4-FFF2-40B4-BE49-F238E27FC236}">
                <a16:creationId xmlns:a16="http://schemas.microsoft.com/office/drawing/2014/main" id="{7DB25A60-8AF7-0F44-9CAC-D44978773A91}"/>
              </a:ext>
            </a:extLst>
          </p:cNvPr>
          <p:cNvSpPr txBox="1"/>
          <p:nvPr/>
        </p:nvSpPr>
        <p:spPr>
          <a:xfrm>
            <a:off x="3563011" y="575442"/>
            <a:ext cx="184731" cy="300210"/>
          </a:xfrm>
          <a:prstGeom prst="rect">
            <a:avLst/>
          </a:prstGeom>
          <a:noFill/>
        </p:spPr>
        <p:txBody>
          <a:bodyPr wrap="none" rtlCol="0">
            <a:spAutoFit/>
          </a:bodyPr>
          <a:lstStyle/>
          <a:p>
            <a:endParaRPr lang="en-US" sz="1351" dirty="0"/>
          </a:p>
        </p:txBody>
      </p:sp>
      <p:grpSp>
        <p:nvGrpSpPr>
          <p:cNvPr id="2" name="Group 1">
            <a:extLst>
              <a:ext uri="{FF2B5EF4-FFF2-40B4-BE49-F238E27FC236}">
                <a16:creationId xmlns:a16="http://schemas.microsoft.com/office/drawing/2014/main" id="{BB66E432-163E-524A-BA04-169C4F478D14}"/>
              </a:ext>
            </a:extLst>
          </p:cNvPr>
          <p:cNvGrpSpPr/>
          <p:nvPr/>
        </p:nvGrpSpPr>
        <p:grpSpPr>
          <a:xfrm>
            <a:off x="5200650" y="628653"/>
            <a:ext cx="1760520" cy="4156709"/>
            <a:chOff x="6934200" y="838200"/>
            <a:chExt cx="2347359" cy="5542279"/>
          </a:xfrm>
        </p:grpSpPr>
        <p:grpSp>
          <p:nvGrpSpPr>
            <p:cNvPr id="522" name="Group 521">
              <a:extLst>
                <a:ext uri="{FF2B5EF4-FFF2-40B4-BE49-F238E27FC236}">
                  <a16:creationId xmlns:a16="http://schemas.microsoft.com/office/drawing/2014/main" id="{145F831D-D6C4-6047-9A0E-CFACB5CA0BC9}"/>
                </a:ext>
              </a:extLst>
            </p:cNvPr>
            <p:cNvGrpSpPr/>
            <p:nvPr/>
          </p:nvGrpSpPr>
          <p:grpSpPr>
            <a:xfrm>
              <a:off x="6934200" y="838200"/>
              <a:ext cx="2347359" cy="4232222"/>
              <a:chOff x="7142348" y="609600"/>
              <a:chExt cx="2347359" cy="4232222"/>
            </a:xfrm>
          </p:grpSpPr>
          <p:grpSp>
            <p:nvGrpSpPr>
              <p:cNvPr id="505" name="Group 504">
                <a:extLst>
                  <a:ext uri="{FF2B5EF4-FFF2-40B4-BE49-F238E27FC236}">
                    <a16:creationId xmlns:a16="http://schemas.microsoft.com/office/drawing/2014/main" id="{80DE53B5-4BCA-3746-A9A1-3D84EEADC7C0}"/>
                  </a:ext>
                </a:extLst>
              </p:cNvPr>
              <p:cNvGrpSpPr/>
              <p:nvPr/>
            </p:nvGrpSpPr>
            <p:grpSpPr>
              <a:xfrm>
                <a:off x="7142348" y="609600"/>
                <a:ext cx="2347359" cy="4232222"/>
                <a:chOff x="7142348" y="609600"/>
                <a:chExt cx="2347359" cy="4232222"/>
              </a:xfrm>
            </p:grpSpPr>
            <p:grpSp>
              <p:nvGrpSpPr>
                <p:cNvPr id="494" name="Group 493">
                  <a:extLst>
                    <a:ext uri="{FF2B5EF4-FFF2-40B4-BE49-F238E27FC236}">
                      <a16:creationId xmlns:a16="http://schemas.microsoft.com/office/drawing/2014/main" id="{C79E7197-2EE8-5143-9322-BDCBEE62BDA3}"/>
                    </a:ext>
                  </a:extLst>
                </p:cNvPr>
                <p:cNvGrpSpPr/>
                <p:nvPr/>
              </p:nvGrpSpPr>
              <p:grpSpPr>
                <a:xfrm>
                  <a:off x="7142348" y="609600"/>
                  <a:ext cx="2347359" cy="4232222"/>
                  <a:chOff x="7142348" y="609600"/>
                  <a:chExt cx="2347359" cy="4232222"/>
                </a:xfrm>
              </p:grpSpPr>
              <p:grpSp>
                <p:nvGrpSpPr>
                  <p:cNvPr id="391" name="Group 390">
                    <a:extLst>
                      <a:ext uri="{FF2B5EF4-FFF2-40B4-BE49-F238E27FC236}">
                        <a16:creationId xmlns:a16="http://schemas.microsoft.com/office/drawing/2014/main" id="{FF68D7B6-400F-1043-B0D4-E8BDAA620F18}"/>
                      </a:ext>
                    </a:extLst>
                  </p:cNvPr>
                  <p:cNvGrpSpPr/>
                  <p:nvPr/>
                </p:nvGrpSpPr>
                <p:grpSpPr>
                  <a:xfrm>
                    <a:off x="7142348" y="3912186"/>
                    <a:ext cx="2301240" cy="563880"/>
                    <a:chOff x="1676400" y="5334000"/>
                    <a:chExt cx="2301240" cy="563880"/>
                  </a:xfrm>
                </p:grpSpPr>
                <p:sp>
                  <p:nvSpPr>
                    <p:cNvPr id="393" name="Oval 392">
                      <a:extLst>
                        <a:ext uri="{FF2B5EF4-FFF2-40B4-BE49-F238E27FC236}">
                          <a16:creationId xmlns:a16="http://schemas.microsoft.com/office/drawing/2014/main" id="{013C2AA2-D5D2-7640-855D-9BD273349199}"/>
                        </a:ext>
                      </a:extLst>
                    </p:cNvPr>
                    <p:cNvSpPr/>
                    <p:nvPr/>
                  </p:nvSpPr>
                  <p:spPr>
                    <a:xfrm>
                      <a:off x="1676400" y="5334000"/>
                      <a:ext cx="548640" cy="548640"/>
                    </a:xfrm>
                    <a:prstGeom prst="ellipse">
                      <a:avLst/>
                    </a:prstGeom>
                    <a:solidFill>
                      <a:schemeClr val="bg2">
                        <a:lumMod val="75000"/>
                      </a:schemeClr>
                    </a:solidFill>
                    <a:ln w="254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394" name="Rounded Rectangle 393">
                      <a:extLst>
                        <a:ext uri="{FF2B5EF4-FFF2-40B4-BE49-F238E27FC236}">
                          <a16:creationId xmlns:a16="http://schemas.microsoft.com/office/drawing/2014/main" id="{5EBE4B33-892D-D14A-AE76-DCD0AFF6599C}"/>
                        </a:ext>
                      </a:extLst>
                    </p:cNvPr>
                    <p:cNvSpPr/>
                    <p:nvPr/>
                  </p:nvSpPr>
                  <p:spPr>
                    <a:xfrm>
                      <a:off x="1753870" y="5425440"/>
                      <a:ext cx="365760" cy="365760"/>
                    </a:xfrm>
                    <a:prstGeom prst="roundRect">
                      <a:avLst/>
                    </a:prstGeom>
                    <a:solidFill>
                      <a:schemeClr val="tx1">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395" name="Oval 394">
                      <a:extLst>
                        <a:ext uri="{FF2B5EF4-FFF2-40B4-BE49-F238E27FC236}">
                          <a16:creationId xmlns:a16="http://schemas.microsoft.com/office/drawing/2014/main" id="{8675D7F1-92CF-6A41-941C-4AEE90F63D4F}"/>
                        </a:ext>
                      </a:extLst>
                    </p:cNvPr>
                    <p:cNvSpPr/>
                    <p:nvPr/>
                  </p:nvSpPr>
                  <p:spPr>
                    <a:xfrm>
                      <a:off x="2552700" y="5349240"/>
                      <a:ext cx="548640" cy="548640"/>
                    </a:xfrm>
                    <a:prstGeom prst="ellipse">
                      <a:avLst/>
                    </a:prstGeom>
                    <a:solidFill>
                      <a:schemeClr val="bg2">
                        <a:lumMod val="75000"/>
                      </a:schemeClr>
                    </a:solidFill>
                    <a:ln w="254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96" name="Rounded Rectangle 395">
                      <a:extLst>
                        <a:ext uri="{FF2B5EF4-FFF2-40B4-BE49-F238E27FC236}">
                          <a16:creationId xmlns:a16="http://schemas.microsoft.com/office/drawing/2014/main" id="{1A8D8EB5-8C5E-0443-AD15-C7C57909F4F8}"/>
                        </a:ext>
                      </a:extLst>
                    </p:cNvPr>
                    <p:cNvSpPr/>
                    <p:nvPr/>
                  </p:nvSpPr>
                  <p:spPr>
                    <a:xfrm>
                      <a:off x="2635807" y="5447816"/>
                      <a:ext cx="396372" cy="365760"/>
                    </a:xfrm>
                    <a:prstGeom prst="roundRect">
                      <a:avLst/>
                    </a:prstGeom>
                    <a:solidFill>
                      <a:srgbClr val="E5C1AA"/>
                    </a:solidFill>
                    <a:ln>
                      <a:solidFill>
                        <a:srgbClr val="FDA9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397" name="Oval 396">
                      <a:extLst>
                        <a:ext uri="{FF2B5EF4-FFF2-40B4-BE49-F238E27FC236}">
                          <a16:creationId xmlns:a16="http://schemas.microsoft.com/office/drawing/2014/main" id="{E429CB3F-D798-DF40-8704-4548F686952A}"/>
                        </a:ext>
                      </a:extLst>
                    </p:cNvPr>
                    <p:cNvSpPr/>
                    <p:nvPr/>
                  </p:nvSpPr>
                  <p:spPr>
                    <a:xfrm>
                      <a:off x="3429000" y="5334000"/>
                      <a:ext cx="548640" cy="548640"/>
                    </a:xfrm>
                    <a:prstGeom prst="ellipse">
                      <a:avLst/>
                    </a:prstGeom>
                    <a:solidFill>
                      <a:schemeClr val="bg2">
                        <a:lumMod val="75000"/>
                      </a:schemeClr>
                    </a:solidFill>
                    <a:ln w="254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398" name="Rounded Rectangle 397">
                      <a:extLst>
                        <a:ext uri="{FF2B5EF4-FFF2-40B4-BE49-F238E27FC236}">
                          <a16:creationId xmlns:a16="http://schemas.microsoft.com/office/drawing/2014/main" id="{CA6040D9-16EC-4946-9F39-026555BC4710}"/>
                        </a:ext>
                      </a:extLst>
                    </p:cNvPr>
                    <p:cNvSpPr/>
                    <p:nvPr/>
                  </p:nvSpPr>
                  <p:spPr>
                    <a:xfrm>
                      <a:off x="3520440" y="5425440"/>
                      <a:ext cx="365760" cy="365760"/>
                    </a:xfrm>
                    <a:prstGeom prst="roundRect">
                      <a:avLst/>
                    </a:prstGeom>
                    <a:solidFill>
                      <a:srgbClr val="E59982"/>
                    </a:solidFill>
                    <a:ln>
                      <a:solidFill>
                        <a:srgbClr val="E599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grpSp>
              <p:grpSp>
                <p:nvGrpSpPr>
                  <p:cNvPr id="491" name="Group 490">
                    <a:extLst>
                      <a:ext uri="{FF2B5EF4-FFF2-40B4-BE49-F238E27FC236}">
                        <a16:creationId xmlns:a16="http://schemas.microsoft.com/office/drawing/2014/main" id="{FC156914-6ED8-9B49-B36B-6A1DCD94583D}"/>
                      </a:ext>
                    </a:extLst>
                  </p:cNvPr>
                  <p:cNvGrpSpPr/>
                  <p:nvPr/>
                </p:nvGrpSpPr>
                <p:grpSpPr>
                  <a:xfrm>
                    <a:off x="7142348" y="609600"/>
                    <a:ext cx="2347359" cy="563880"/>
                    <a:chOff x="7142348" y="609600"/>
                    <a:chExt cx="2347359" cy="563880"/>
                  </a:xfrm>
                </p:grpSpPr>
                <p:sp>
                  <p:nvSpPr>
                    <p:cNvPr id="411" name="Oval 410">
                      <a:extLst>
                        <a:ext uri="{FF2B5EF4-FFF2-40B4-BE49-F238E27FC236}">
                          <a16:creationId xmlns:a16="http://schemas.microsoft.com/office/drawing/2014/main" id="{9FBF7734-9A02-504F-AED3-08AE1A0B6D5D}"/>
                        </a:ext>
                      </a:extLst>
                    </p:cNvPr>
                    <p:cNvSpPr/>
                    <p:nvPr/>
                  </p:nvSpPr>
                  <p:spPr>
                    <a:xfrm>
                      <a:off x="7142348" y="609600"/>
                      <a:ext cx="548640" cy="5486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412" name="Oval 411">
                      <a:extLst>
                        <a:ext uri="{FF2B5EF4-FFF2-40B4-BE49-F238E27FC236}">
                          <a16:creationId xmlns:a16="http://schemas.microsoft.com/office/drawing/2014/main" id="{9A10D02E-EFA4-6F45-AF82-810D0967C61B}"/>
                        </a:ext>
                      </a:extLst>
                    </p:cNvPr>
                    <p:cNvSpPr/>
                    <p:nvPr/>
                  </p:nvSpPr>
                  <p:spPr>
                    <a:xfrm>
                      <a:off x="8018648" y="624840"/>
                      <a:ext cx="548640" cy="548640"/>
                    </a:xfrm>
                    <a:prstGeom prst="ellipse">
                      <a:avLst/>
                    </a:prstGeom>
                    <a:solidFill>
                      <a:schemeClr val="bg2">
                        <a:lumMod val="75000"/>
                      </a:schemeClr>
                    </a:solidFill>
                    <a:ln>
                      <a:solidFill>
                        <a:schemeClr val="bg2">
                          <a:lumMod val="75000"/>
                        </a:schemeClr>
                      </a:solidFill>
                    </a:ln>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413" name="Oval 412">
                      <a:extLst>
                        <a:ext uri="{FF2B5EF4-FFF2-40B4-BE49-F238E27FC236}">
                          <a16:creationId xmlns:a16="http://schemas.microsoft.com/office/drawing/2014/main" id="{B66E3E4F-EDB5-7C46-B8ED-23FC9E774F75}"/>
                        </a:ext>
                      </a:extLst>
                    </p:cNvPr>
                    <p:cNvSpPr/>
                    <p:nvPr/>
                  </p:nvSpPr>
                  <p:spPr>
                    <a:xfrm>
                      <a:off x="8894948" y="609600"/>
                      <a:ext cx="548640" cy="5486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414" name="TextBox 413">
                      <a:extLst>
                        <a:ext uri="{FF2B5EF4-FFF2-40B4-BE49-F238E27FC236}">
                          <a16:creationId xmlns:a16="http://schemas.microsoft.com/office/drawing/2014/main" id="{4781C271-44DB-3349-8922-5EF7532D5954}"/>
                        </a:ext>
                      </a:extLst>
                    </p:cNvPr>
                    <p:cNvSpPr txBox="1"/>
                    <p:nvPr/>
                  </p:nvSpPr>
                  <p:spPr>
                    <a:xfrm>
                      <a:off x="7191120" y="762000"/>
                      <a:ext cx="492016" cy="277169"/>
                    </a:xfrm>
                    <a:prstGeom prst="rect">
                      <a:avLst/>
                    </a:prstGeom>
                    <a:noFill/>
                  </p:spPr>
                  <p:txBody>
                    <a:bodyPr wrap="none" rtlCol="0">
                      <a:spAutoFit/>
                    </a:bodyPr>
                    <a:lstStyle/>
                    <a:p>
                      <a:r>
                        <a:rPr lang="en-US" sz="751" b="1" dirty="0">
                          <a:solidFill>
                            <a:schemeClr val="bg2">
                              <a:lumMod val="10000"/>
                            </a:schemeClr>
                          </a:solidFill>
                        </a:rPr>
                        <a:t>CAR</a:t>
                      </a:r>
                    </a:p>
                  </p:txBody>
                </p:sp>
                <p:sp>
                  <p:nvSpPr>
                    <p:cNvPr id="415" name="TextBox 414">
                      <a:extLst>
                        <a:ext uri="{FF2B5EF4-FFF2-40B4-BE49-F238E27FC236}">
                          <a16:creationId xmlns:a16="http://schemas.microsoft.com/office/drawing/2014/main" id="{31B8D9D4-A620-CE4E-B6D8-8C7335FD811F}"/>
                        </a:ext>
                      </a:extLst>
                    </p:cNvPr>
                    <p:cNvSpPr txBox="1"/>
                    <p:nvPr/>
                  </p:nvSpPr>
                  <p:spPr>
                    <a:xfrm>
                      <a:off x="7973064" y="796387"/>
                      <a:ext cx="752770" cy="277169"/>
                    </a:xfrm>
                    <a:prstGeom prst="rect">
                      <a:avLst/>
                    </a:prstGeom>
                    <a:noFill/>
                  </p:spPr>
                  <p:txBody>
                    <a:bodyPr wrap="none" rtlCol="0">
                      <a:spAutoFit/>
                    </a:bodyPr>
                    <a:lstStyle/>
                    <a:p>
                      <a:r>
                        <a:rPr lang="en-US" sz="751" b="1" dirty="0">
                          <a:solidFill>
                            <a:schemeClr val="bg2">
                              <a:lumMod val="10000"/>
                            </a:schemeClr>
                          </a:solidFill>
                        </a:rPr>
                        <a:t>PERSON</a:t>
                      </a:r>
                    </a:p>
                  </p:txBody>
                </p:sp>
                <p:sp>
                  <p:nvSpPr>
                    <p:cNvPr id="416" name="TextBox 415">
                      <a:extLst>
                        <a:ext uri="{FF2B5EF4-FFF2-40B4-BE49-F238E27FC236}">
                          <a16:creationId xmlns:a16="http://schemas.microsoft.com/office/drawing/2014/main" id="{9C6FAD7D-872D-2540-839D-EB81DEA16A74}"/>
                        </a:ext>
                      </a:extLst>
                    </p:cNvPr>
                    <p:cNvSpPr txBox="1"/>
                    <p:nvPr/>
                  </p:nvSpPr>
                  <p:spPr>
                    <a:xfrm>
                      <a:off x="8957083" y="760531"/>
                      <a:ext cx="532624" cy="277169"/>
                    </a:xfrm>
                    <a:prstGeom prst="rect">
                      <a:avLst/>
                    </a:prstGeom>
                    <a:noFill/>
                  </p:spPr>
                  <p:txBody>
                    <a:bodyPr wrap="none" rtlCol="0">
                      <a:spAutoFit/>
                    </a:bodyPr>
                    <a:lstStyle/>
                    <a:p>
                      <a:r>
                        <a:rPr lang="en-US" sz="751" b="1" dirty="0">
                          <a:solidFill>
                            <a:schemeClr val="bg2">
                              <a:lumMod val="10000"/>
                            </a:schemeClr>
                          </a:solidFill>
                        </a:rPr>
                        <a:t>DOG</a:t>
                      </a:r>
                    </a:p>
                  </p:txBody>
                </p:sp>
              </p:grpSp>
              <p:grpSp>
                <p:nvGrpSpPr>
                  <p:cNvPr id="401" name="Group 400">
                    <a:extLst>
                      <a:ext uri="{FF2B5EF4-FFF2-40B4-BE49-F238E27FC236}">
                        <a16:creationId xmlns:a16="http://schemas.microsoft.com/office/drawing/2014/main" id="{54E27DAE-629A-1348-ABA2-48F3EB661060}"/>
                      </a:ext>
                    </a:extLst>
                  </p:cNvPr>
                  <p:cNvGrpSpPr/>
                  <p:nvPr/>
                </p:nvGrpSpPr>
                <p:grpSpPr>
                  <a:xfrm>
                    <a:off x="7416668" y="1158240"/>
                    <a:ext cx="1752600" cy="228600"/>
                    <a:chOff x="2607320" y="2301240"/>
                    <a:chExt cx="1752600" cy="228600"/>
                  </a:xfrm>
                </p:grpSpPr>
                <p:cxnSp>
                  <p:nvCxnSpPr>
                    <p:cNvPr id="402" name="Straight Arrow Connector 401">
                      <a:extLst>
                        <a:ext uri="{FF2B5EF4-FFF2-40B4-BE49-F238E27FC236}">
                          <a16:creationId xmlns:a16="http://schemas.microsoft.com/office/drawing/2014/main" id="{6A4622DF-501C-724F-A52C-BFA84C00499E}"/>
                        </a:ext>
                      </a:extLst>
                    </p:cNvPr>
                    <p:cNvCxnSpPr>
                      <a:stCxn id="434" idx="0"/>
                      <a:endCxn id="413" idx="4"/>
                    </p:cNvCxnSpPr>
                    <p:nvPr/>
                  </p:nvCxnSpPr>
                  <p:spPr>
                    <a:xfrm flipV="1">
                      <a:off x="4359920" y="2301240"/>
                      <a:ext cx="0" cy="21336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a:extLst>
                        <a:ext uri="{FF2B5EF4-FFF2-40B4-BE49-F238E27FC236}">
                          <a16:creationId xmlns:a16="http://schemas.microsoft.com/office/drawing/2014/main" id="{086ADCD7-E6B8-0146-A239-D091F0B41345}"/>
                        </a:ext>
                      </a:extLst>
                    </p:cNvPr>
                    <p:cNvCxnSpPr>
                      <a:stCxn id="433" idx="0"/>
                      <a:endCxn id="412" idx="4"/>
                    </p:cNvCxnSpPr>
                    <p:nvPr/>
                  </p:nvCxnSpPr>
                  <p:spPr>
                    <a:xfrm flipV="1">
                      <a:off x="3483620" y="2316480"/>
                      <a:ext cx="0" cy="21336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4" name="Straight Arrow Connector 403">
                      <a:extLst>
                        <a:ext uri="{FF2B5EF4-FFF2-40B4-BE49-F238E27FC236}">
                          <a16:creationId xmlns:a16="http://schemas.microsoft.com/office/drawing/2014/main" id="{39C0C809-EFAC-5F4B-9962-5031B6A0A642}"/>
                        </a:ext>
                      </a:extLst>
                    </p:cNvPr>
                    <p:cNvCxnSpPr>
                      <a:stCxn id="432" idx="0"/>
                      <a:endCxn id="411" idx="4"/>
                    </p:cNvCxnSpPr>
                    <p:nvPr/>
                  </p:nvCxnSpPr>
                  <p:spPr>
                    <a:xfrm flipV="1">
                      <a:off x="2607320" y="2301240"/>
                      <a:ext cx="0" cy="21336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5" name="Straight Arrow Connector 404">
                      <a:extLst>
                        <a:ext uri="{FF2B5EF4-FFF2-40B4-BE49-F238E27FC236}">
                          <a16:creationId xmlns:a16="http://schemas.microsoft.com/office/drawing/2014/main" id="{824786C7-230E-9A48-A2EA-63084F1750A9}"/>
                        </a:ext>
                      </a:extLst>
                    </p:cNvPr>
                    <p:cNvCxnSpPr>
                      <a:stCxn id="433" idx="0"/>
                      <a:endCxn id="413" idx="4"/>
                    </p:cNvCxnSpPr>
                    <p:nvPr/>
                  </p:nvCxnSpPr>
                  <p:spPr>
                    <a:xfrm flipV="1">
                      <a:off x="3483620" y="2301240"/>
                      <a:ext cx="876300" cy="22860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6" name="Straight Arrow Connector 405">
                      <a:extLst>
                        <a:ext uri="{FF2B5EF4-FFF2-40B4-BE49-F238E27FC236}">
                          <a16:creationId xmlns:a16="http://schemas.microsoft.com/office/drawing/2014/main" id="{DDE368B2-D208-9E4D-B1A8-FCFB6CBACFA8}"/>
                        </a:ext>
                      </a:extLst>
                    </p:cNvPr>
                    <p:cNvCxnSpPr>
                      <a:stCxn id="432" idx="0"/>
                      <a:endCxn id="412" idx="4"/>
                    </p:cNvCxnSpPr>
                    <p:nvPr/>
                  </p:nvCxnSpPr>
                  <p:spPr>
                    <a:xfrm flipV="1">
                      <a:off x="2607320" y="2316480"/>
                      <a:ext cx="876300" cy="19812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7" name="Straight Arrow Connector 406">
                      <a:extLst>
                        <a:ext uri="{FF2B5EF4-FFF2-40B4-BE49-F238E27FC236}">
                          <a16:creationId xmlns:a16="http://schemas.microsoft.com/office/drawing/2014/main" id="{E1839C9B-3B05-ED49-8F12-3BE1538A56DF}"/>
                        </a:ext>
                      </a:extLst>
                    </p:cNvPr>
                    <p:cNvCxnSpPr>
                      <a:stCxn id="433" idx="0"/>
                      <a:endCxn id="411" idx="4"/>
                    </p:cNvCxnSpPr>
                    <p:nvPr/>
                  </p:nvCxnSpPr>
                  <p:spPr>
                    <a:xfrm flipH="1" flipV="1">
                      <a:off x="2607320" y="2301240"/>
                      <a:ext cx="876300" cy="22860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8" name="Straight Arrow Connector 407">
                      <a:extLst>
                        <a:ext uri="{FF2B5EF4-FFF2-40B4-BE49-F238E27FC236}">
                          <a16:creationId xmlns:a16="http://schemas.microsoft.com/office/drawing/2014/main" id="{AC1D10EE-3BBE-5344-9105-9C187886EF0B}"/>
                        </a:ext>
                      </a:extLst>
                    </p:cNvPr>
                    <p:cNvCxnSpPr>
                      <a:stCxn id="434" idx="0"/>
                      <a:endCxn id="412" idx="4"/>
                    </p:cNvCxnSpPr>
                    <p:nvPr/>
                  </p:nvCxnSpPr>
                  <p:spPr>
                    <a:xfrm flipH="1" flipV="1">
                      <a:off x="3483620" y="2316480"/>
                      <a:ext cx="876300" cy="19812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9" name="Straight Arrow Connector 408">
                      <a:extLst>
                        <a:ext uri="{FF2B5EF4-FFF2-40B4-BE49-F238E27FC236}">
                          <a16:creationId xmlns:a16="http://schemas.microsoft.com/office/drawing/2014/main" id="{49381059-EA70-B349-8582-7F9F9A10AB90}"/>
                        </a:ext>
                      </a:extLst>
                    </p:cNvPr>
                    <p:cNvCxnSpPr>
                      <a:cxnSpLocks/>
                      <a:stCxn id="434" idx="0"/>
                      <a:endCxn id="411" idx="4"/>
                    </p:cNvCxnSpPr>
                    <p:nvPr/>
                  </p:nvCxnSpPr>
                  <p:spPr>
                    <a:xfrm flipH="1" flipV="1">
                      <a:off x="2607320" y="2301240"/>
                      <a:ext cx="1752600" cy="21336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10" name="Straight Arrow Connector 409">
                      <a:extLst>
                        <a:ext uri="{FF2B5EF4-FFF2-40B4-BE49-F238E27FC236}">
                          <a16:creationId xmlns:a16="http://schemas.microsoft.com/office/drawing/2014/main" id="{8A3660C0-785C-E549-95AB-7153A3D0C8FA}"/>
                        </a:ext>
                      </a:extLst>
                    </p:cNvPr>
                    <p:cNvCxnSpPr>
                      <a:stCxn id="432" idx="0"/>
                      <a:endCxn id="413" idx="4"/>
                    </p:cNvCxnSpPr>
                    <p:nvPr/>
                  </p:nvCxnSpPr>
                  <p:spPr>
                    <a:xfrm flipV="1">
                      <a:off x="2607320" y="2301240"/>
                      <a:ext cx="1752600" cy="21336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0" name="Group 429">
                    <a:extLst>
                      <a:ext uri="{FF2B5EF4-FFF2-40B4-BE49-F238E27FC236}">
                        <a16:creationId xmlns:a16="http://schemas.microsoft.com/office/drawing/2014/main" id="{49235462-7344-8646-857E-9DBB8AAA0028}"/>
                      </a:ext>
                    </a:extLst>
                  </p:cNvPr>
                  <p:cNvGrpSpPr/>
                  <p:nvPr/>
                </p:nvGrpSpPr>
                <p:grpSpPr>
                  <a:xfrm>
                    <a:off x="7142348" y="1371600"/>
                    <a:ext cx="2301240" cy="563880"/>
                    <a:chOff x="1676400" y="2819400"/>
                    <a:chExt cx="2301240" cy="563880"/>
                  </a:xfrm>
                </p:grpSpPr>
                <p:sp>
                  <p:nvSpPr>
                    <p:cNvPr id="432" name="Oval 431">
                      <a:extLst>
                        <a:ext uri="{FF2B5EF4-FFF2-40B4-BE49-F238E27FC236}">
                          <a16:creationId xmlns:a16="http://schemas.microsoft.com/office/drawing/2014/main" id="{218DB8ED-06CC-C743-B9AF-F2DF1E731935}"/>
                        </a:ext>
                      </a:extLst>
                    </p:cNvPr>
                    <p:cNvSpPr/>
                    <p:nvPr/>
                  </p:nvSpPr>
                  <p:spPr>
                    <a:xfrm>
                      <a:off x="1676400" y="2819400"/>
                      <a:ext cx="548640" cy="5486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433" name="Oval 432">
                      <a:extLst>
                        <a:ext uri="{FF2B5EF4-FFF2-40B4-BE49-F238E27FC236}">
                          <a16:creationId xmlns:a16="http://schemas.microsoft.com/office/drawing/2014/main" id="{C79A3D84-B8D5-FF44-954B-1C9D78C70EA1}"/>
                        </a:ext>
                      </a:extLst>
                    </p:cNvPr>
                    <p:cNvSpPr/>
                    <p:nvPr/>
                  </p:nvSpPr>
                  <p:spPr>
                    <a:xfrm>
                      <a:off x="2552700" y="2834640"/>
                      <a:ext cx="548640" cy="5486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434" name="Oval 433">
                      <a:extLst>
                        <a:ext uri="{FF2B5EF4-FFF2-40B4-BE49-F238E27FC236}">
                          <a16:creationId xmlns:a16="http://schemas.microsoft.com/office/drawing/2014/main" id="{F01CDB09-A7A4-5044-96C0-5A39A65C5070}"/>
                        </a:ext>
                      </a:extLst>
                    </p:cNvPr>
                    <p:cNvSpPr/>
                    <p:nvPr/>
                  </p:nvSpPr>
                  <p:spPr>
                    <a:xfrm>
                      <a:off x="3429000" y="2819400"/>
                      <a:ext cx="548640" cy="5486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pic>
                  <p:nvPicPr>
                    <p:cNvPr id="435" name="Picture 434">
                      <a:extLst>
                        <a:ext uri="{FF2B5EF4-FFF2-40B4-BE49-F238E27FC236}">
                          <a16:creationId xmlns:a16="http://schemas.microsoft.com/office/drawing/2014/main" id="{895A8B0B-6453-8A4A-A373-D5B22C4697D5}"/>
                        </a:ext>
                      </a:extLst>
                    </p:cNvPr>
                    <p:cNvPicPr>
                      <a:picLocks noChangeAspect="1"/>
                    </p:cNvPicPr>
                    <p:nvPr/>
                  </p:nvPicPr>
                  <p:blipFill>
                    <a:blip r:embed="rId4"/>
                    <a:stretch>
                      <a:fillRect/>
                    </a:stretch>
                  </p:blipFill>
                  <p:spPr>
                    <a:xfrm>
                      <a:off x="1767784" y="2935605"/>
                      <a:ext cx="342900" cy="342900"/>
                    </a:xfrm>
                    <a:prstGeom prst="rect">
                      <a:avLst/>
                    </a:prstGeom>
                  </p:spPr>
                </p:pic>
                <p:pic>
                  <p:nvPicPr>
                    <p:cNvPr id="436" name="Picture 435">
                      <a:extLst>
                        <a:ext uri="{FF2B5EF4-FFF2-40B4-BE49-F238E27FC236}">
                          <a16:creationId xmlns:a16="http://schemas.microsoft.com/office/drawing/2014/main" id="{C2D9C037-F0FB-5844-A34F-3E9647AAB258}"/>
                        </a:ext>
                      </a:extLst>
                    </p:cNvPr>
                    <p:cNvPicPr>
                      <a:picLocks noChangeAspect="1"/>
                    </p:cNvPicPr>
                    <p:nvPr/>
                  </p:nvPicPr>
                  <p:blipFill>
                    <a:blip r:embed="rId5"/>
                    <a:stretch>
                      <a:fillRect/>
                    </a:stretch>
                  </p:blipFill>
                  <p:spPr>
                    <a:xfrm>
                      <a:off x="2638242" y="2933319"/>
                      <a:ext cx="347472" cy="347472"/>
                    </a:xfrm>
                    <a:prstGeom prst="rect">
                      <a:avLst/>
                    </a:prstGeom>
                  </p:spPr>
                </p:pic>
                <p:pic>
                  <p:nvPicPr>
                    <p:cNvPr id="437" name="Picture 436">
                      <a:extLst>
                        <a:ext uri="{FF2B5EF4-FFF2-40B4-BE49-F238E27FC236}">
                          <a16:creationId xmlns:a16="http://schemas.microsoft.com/office/drawing/2014/main" id="{A690BA53-460C-7843-B437-E3C634C2F98B}"/>
                        </a:ext>
                      </a:extLst>
                    </p:cNvPr>
                    <p:cNvPicPr>
                      <a:picLocks noChangeAspect="1"/>
                    </p:cNvPicPr>
                    <p:nvPr/>
                  </p:nvPicPr>
                  <p:blipFill>
                    <a:blip r:embed="rId6"/>
                    <a:stretch>
                      <a:fillRect/>
                    </a:stretch>
                  </p:blipFill>
                  <p:spPr>
                    <a:xfrm>
                      <a:off x="3526170" y="2935986"/>
                      <a:ext cx="375270" cy="347472"/>
                    </a:xfrm>
                    <a:prstGeom prst="rect">
                      <a:avLst/>
                    </a:prstGeom>
                  </p:spPr>
                </p:pic>
              </p:grpSp>
              <p:grpSp>
                <p:nvGrpSpPr>
                  <p:cNvPr id="420" name="Group 419">
                    <a:extLst>
                      <a:ext uri="{FF2B5EF4-FFF2-40B4-BE49-F238E27FC236}">
                        <a16:creationId xmlns:a16="http://schemas.microsoft.com/office/drawing/2014/main" id="{4DB0392A-DE10-E04E-AF41-B184C60C0F55}"/>
                      </a:ext>
                    </a:extLst>
                  </p:cNvPr>
                  <p:cNvGrpSpPr/>
                  <p:nvPr/>
                </p:nvGrpSpPr>
                <p:grpSpPr>
                  <a:xfrm>
                    <a:off x="7416668" y="1106742"/>
                    <a:ext cx="1762140" cy="1144000"/>
                    <a:chOff x="2607320" y="2249742"/>
                    <a:chExt cx="1762140" cy="1144000"/>
                  </a:xfrm>
                </p:grpSpPr>
                <p:cxnSp>
                  <p:nvCxnSpPr>
                    <p:cNvPr id="421" name="Straight Arrow Connector 420">
                      <a:extLst>
                        <a:ext uri="{FF2B5EF4-FFF2-40B4-BE49-F238E27FC236}">
                          <a16:creationId xmlns:a16="http://schemas.microsoft.com/office/drawing/2014/main" id="{53B80015-5425-C94E-9DFA-49F1E9B3225A}"/>
                        </a:ext>
                      </a:extLst>
                    </p:cNvPr>
                    <p:cNvCxnSpPr>
                      <a:stCxn id="454" idx="0"/>
                      <a:endCxn id="434" idx="4"/>
                    </p:cNvCxnSpPr>
                    <p:nvPr/>
                  </p:nvCxnSpPr>
                  <p:spPr>
                    <a:xfrm flipV="1">
                      <a:off x="4359920" y="3063240"/>
                      <a:ext cx="0" cy="31526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2" name="Straight Arrow Connector 421">
                      <a:extLst>
                        <a:ext uri="{FF2B5EF4-FFF2-40B4-BE49-F238E27FC236}">
                          <a16:creationId xmlns:a16="http://schemas.microsoft.com/office/drawing/2014/main" id="{683C2321-1339-FB42-8C14-B6DF4E096830}"/>
                        </a:ext>
                      </a:extLst>
                    </p:cNvPr>
                    <p:cNvCxnSpPr>
                      <a:stCxn id="453" idx="0"/>
                      <a:endCxn id="433" idx="4"/>
                    </p:cNvCxnSpPr>
                    <p:nvPr/>
                  </p:nvCxnSpPr>
                  <p:spPr>
                    <a:xfrm flipV="1">
                      <a:off x="3483620" y="3078480"/>
                      <a:ext cx="0" cy="31526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3" name="Straight Arrow Connector 422">
                      <a:extLst>
                        <a:ext uri="{FF2B5EF4-FFF2-40B4-BE49-F238E27FC236}">
                          <a16:creationId xmlns:a16="http://schemas.microsoft.com/office/drawing/2014/main" id="{634B4914-4CE3-904C-AD65-19E4CBAD8182}"/>
                        </a:ext>
                      </a:extLst>
                    </p:cNvPr>
                    <p:cNvCxnSpPr>
                      <a:stCxn id="452" idx="0"/>
                      <a:endCxn id="432" idx="4"/>
                    </p:cNvCxnSpPr>
                    <p:nvPr/>
                  </p:nvCxnSpPr>
                  <p:spPr>
                    <a:xfrm flipV="1">
                      <a:off x="2607320" y="3063240"/>
                      <a:ext cx="0" cy="31526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4" name="Straight Arrow Connector 423">
                      <a:extLst>
                        <a:ext uri="{FF2B5EF4-FFF2-40B4-BE49-F238E27FC236}">
                          <a16:creationId xmlns:a16="http://schemas.microsoft.com/office/drawing/2014/main" id="{9645C353-D54F-2041-8CAB-BDFAF1BF5B6F}"/>
                        </a:ext>
                      </a:extLst>
                    </p:cNvPr>
                    <p:cNvCxnSpPr>
                      <a:stCxn id="452" idx="0"/>
                      <a:endCxn id="433" idx="4"/>
                    </p:cNvCxnSpPr>
                    <p:nvPr/>
                  </p:nvCxnSpPr>
                  <p:spPr>
                    <a:xfrm flipV="1">
                      <a:off x="2607320" y="3078480"/>
                      <a:ext cx="876300" cy="30002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5" name="Straight Arrow Connector 424">
                      <a:extLst>
                        <a:ext uri="{FF2B5EF4-FFF2-40B4-BE49-F238E27FC236}">
                          <a16:creationId xmlns:a16="http://schemas.microsoft.com/office/drawing/2014/main" id="{03AB6281-2221-D84B-95FE-88333F33D118}"/>
                        </a:ext>
                      </a:extLst>
                    </p:cNvPr>
                    <p:cNvCxnSpPr>
                      <a:stCxn id="453" idx="0"/>
                      <a:endCxn id="434" idx="4"/>
                    </p:cNvCxnSpPr>
                    <p:nvPr/>
                  </p:nvCxnSpPr>
                  <p:spPr>
                    <a:xfrm flipV="1">
                      <a:off x="3483620" y="3063240"/>
                      <a:ext cx="876300" cy="33050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6" name="Straight Arrow Connector 425">
                      <a:extLst>
                        <a:ext uri="{FF2B5EF4-FFF2-40B4-BE49-F238E27FC236}">
                          <a16:creationId xmlns:a16="http://schemas.microsoft.com/office/drawing/2014/main" id="{AEA18DE2-22C2-8A4B-A381-996099ADC475}"/>
                        </a:ext>
                      </a:extLst>
                    </p:cNvPr>
                    <p:cNvCxnSpPr>
                      <a:cxnSpLocks/>
                      <a:stCxn id="434" idx="1"/>
                    </p:cNvCxnSpPr>
                    <p:nvPr/>
                  </p:nvCxnSpPr>
                  <p:spPr>
                    <a:xfrm flipH="1" flipV="1">
                      <a:off x="3471136" y="2340722"/>
                      <a:ext cx="694810" cy="254224"/>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7" name="Straight Arrow Connector 426">
                      <a:extLst>
                        <a:ext uri="{FF2B5EF4-FFF2-40B4-BE49-F238E27FC236}">
                          <a16:creationId xmlns:a16="http://schemas.microsoft.com/office/drawing/2014/main" id="{9F1124D0-43C9-D949-9390-67E0892827E6}"/>
                        </a:ext>
                      </a:extLst>
                    </p:cNvPr>
                    <p:cNvCxnSpPr>
                      <a:stCxn id="454" idx="0"/>
                      <a:endCxn id="432" idx="4"/>
                    </p:cNvCxnSpPr>
                    <p:nvPr/>
                  </p:nvCxnSpPr>
                  <p:spPr>
                    <a:xfrm flipH="1" flipV="1">
                      <a:off x="2607320" y="3063240"/>
                      <a:ext cx="1752600" cy="31526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8" name="Straight Arrow Connector 427">
                      <a:extLst>
                        <a:ext uri="{FF2B5EF4-FFF2-40B4-BE49-F238E27FC236}">
                          <a16:creationId xmlns:a16="http://schemas.microsoft.com/office/drawing/2014/main" id="{67F86F5B-C528-2042-B4B0-2B7D4BBC014B}"/>
                        </a:ext>
                      </a:extLst>
                    </p:cNvPr>
                    <p:cNvCxnSpPr>
                      <a:stCxn id="453" idx="0"/>
                      <a:endCxn id="432" idx="4"/>
                    </p:cNvCxnSpPr>
                    <p:nvPr/>
                  </p:nvCxnSpPr>
                  <p:spPr>
                    <a:xfrm flipH="1" flipV="1">
                      <a:off x="2607320" y="3063240"/>
                      <a:ext cx="876300" cy="33050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9" name="Straight Arrow Connector 428">
                      <a:extLst>
                        <a:ext uri="{FF2B5EF4-FFF2-40B4-BE49-F238E27FC236}">
                          <a16:creationId xmlns:a16="http://schemas.microsoft.com/office/drawing/2014/main" id="{08664E1D-4FA8-7B46-9105-EAA7D6932AE2}"/>
                        </a:ext>
                      </a:extLst>
                    </p:cNvPr>
                    <p:cNvCxnSpPr>
                      <a:cxnSpLocks/>
                    </p:cNvCxnSpPr>
                    <p:nvPr/>
                  </p:nvCxnSpPr>
                  <p:spPr>
                    <a:xfrm flipV="1">
                      <a:off x="3493160" y="2249742"/>
                      <a:ext cx="876300" cy="22860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0" name="Group 439">
                    <a:extLst>
                      <a:ext uri="{FF2B5EF4-FFF2-40B4-BE49-F238E27FC236}">
                        <a16:creationId xmlns:a16="http://schemas.microsoft.com/office/drawing/2014/main" id="{9EC08026-B984-244A-9D02-377E194326C8}"/>
                      </a:ext>
                    </a:extLst>
                  </p:cNvPr>
                  <p:cNvGrpSpPr/>
                  <p:nvPr/>
                </p:nvGrpSpPr>
                <p:grpSpPr>
                  <a:xfrm>
                    <a:off x="7142348" y="1991232"/>
                    <a:ext cx="2301240" cy="1037718"/>
                    <a:chOff x="2333000" y="3108530"/>
                    <a:chExt cx="2301240" cy="1037718"/>
                  </a:xfrm>
                </p:grpSpPr>
                <p:grpSp>
                  <p:nvGrpSpPr>
                    <p:cNvPr id="441" name="Group 440">
                      <a:extLst>
                        <a:ext uri="{FF2B5EF4-FFF2-40B4-BE49-F238E27FC236}">
                          <a16:creationId xmlns:a16="http://schemas.microsoft.com/office/drawing/2014/main" id="{6010E83A-5E87-454F-A3AD-999E0EB0CD96}"/>
                        </a:ext>
                      </a:extLst>
                    </p:cNvPr>
                    <p:cNvGrpSpPr/>
                    <p:nvPr/>
                  </p:nvGrpSpPr>
                  <p:grpSpPr>
                    <a:xfrm>
                      <a:off x="2333000" y="3352800"/>
                      <a:ext cx="2301240" cy="563880"/>
                      <a:chOff x="1676400" y="3657600"/>
                      <a:chExt cx="2301240" cy="563880"/>
                    </a:xfrm>
                  </p:grpSpPr>
                  <p:sp>
                    <p:nvSpPr>
                      <p:cNvPr id="452" name="Oval 451">
                        <a:extLst>
                          <a:ext uri="{FF2B5EF4-FFF2-40B4-BE49-F238E27FC236}">
                            <a16:creationId xmlns:a16="http://schemas.microsoft.com/office/drawing/2014/main" id="{A1CBB738-3DFF-2D41-A4C3-933C0B29D021}"/>
                          </a:ext>
                        </a:extLst>
                      </p:cNvPr>
                      <p:cNvSpPr/>
                      <p:nvPr/>
                    </p:nvSpPr>
                    <p:spPr>
                      <a:xfrm>
                        <a:off x="1676400" y="3657600"/>
                        <a:ext cx="548640" cy="5486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453" name="Oval 452">
                        <a:extLst>
                          <a:ext uri="{FF2B5EF4-FFF2-40B4-BE49-F238E27FC236}">
                            <a16:creationId xmlns:a16="http://schemas.microsoft.com/office/drawing/2014/main" id="{86B1DDC7-7092-6F4A-8CB4-3F30E262C77E}"/>
                          </a:ext>
                        </a:extLst>
                      </p:cNvPr>
                      <p:cNvSpPr/>
                      <p:nvPr/>
                    </p:nvSpPr>
                    <p:spPr>
                      <a:xfrm>
                        <a:off x="2552700" y="3672840"/>
                        <a:ext cx="548640" cy="5486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454" name="Oval 453">
                        <a:extLst>
                          <a:ext uri="{FF2B5EF4-FFF2-40B4-BE49-F238E27FC236}">
                            <a16:creationId xmlns:a16="http://schemas.microsoft.com/office/drawing/2014/main" id="{031218E6-E0F5-E048-A243-4DDD9B2A68DB}"/>
                          </a:ext>
                        </a:extLst>
                      </p:cNvPr>
                      <p:cNvSpPr/>
                      <p:nvPr/>
                    </p:nvSpPr>
                    <p:spPr>
                      <a:xfrm>
                        <a:off x="3429000" y="3657600"/>
                        <a:ext cx="548640" cy="5486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455" name="Picture 454">
                        <a:extLst>
                          <a:ext uri="{FF2B5EF4-FFF2-40B4-BE49-F238E27FC236}">
                            <a16:creationId xmlns:a16="http://schemas.microsoft.com/office/drawing/2014/main" id="{5D13CB2D-A9C4-EB44-8A10-5F661E75BAA9}"/>
                          </a:ext>
                        </a:extLst>
                      </p:cNvPr>
                      <p:cNvPicPr>
                        <a:picLocks noChangeAspect="1"/>
                      </p:cNvPicPr>
                      <p:nvPr/>
                    </p:nvPicPr>
                    <p:blipFill>
                      <a:blip r:embed="rId7"/>
                      <a:stretch>
                        <a:fillRect/>
                      </a:stretch>
                    </p:blipFill>
                    <p:spPr>
                      <a:xfrm>
                        <a:off x="1765300" y="3791142"/>
                        <a:ext cx="368300" cy="323658"/>
                      </a:xfrm>
                      <a:prstGeom prst="rect">
                        <a:avLst/>
                      </a:prstGeom>
                    </p:spPr>
                  </p:pic>
                  <p:pic>
                    <p:nvPicPr>
                      <p:cNvPr id="456" name="Picture 455">
                        <a:extLst>
                          <a:ext uri="{FF2B5EF4-FFF2-40B4-BE49-F238E27FC236}">
                            <a16:creationId xmlns:a16="http://schemas.microsoft.com/office/drawing/2014/main" id="{EAB20011-AE68-9F48-8926-4AC3381A9B70}"/>
                          </a:ext>
                        </a:extLst>
                      </p:cNvPr>
                      <p:cNvPicPr>
                        <a:picLocks/>
                      </p:cNvPicPr>
                      <p:nvPr/>
                    </p:nvPicPr>
                    <p:blipFill>
                      <a:blip r:embed="rId8"/>
                      <a:stretch>
                        <a:fillRect/>
                      </a:stretch>
                    </p:blipFill>
                    <p:spPr>
                      <a:xfrm>
                        <a:off x="2643632" y="3773424"/>
                        <a:ext cx="347472" cy="347472"/>
                      </a:xfrm>
                      <a:prstGeom prst="rect">
                        <a:avLst/>
                      </a:prstGeom>
                    </p:spPr>
                  </p:pic>
                  <p:pic>
                    <p:nvPicPr>
                      <p:cNvPr id="457" name="Picture 456">
                        <a:extLst>
                          <a:ext uri="{FF2B5EF4-FFF2-40B4-BE49-F238E27FC236}">
                            <a16:creationId xmlns:a16="http://schemas.microsoft.com/office/drawing/2014/main" id="{D26AE7A1-EEDA-E147-9F97-836A8DDF4F56}"/>
                          </a:ext>
                        </a:extLst>
                      </p:cNvPr>
                      <p:cNvPicPr>
                        <a:picLocks noChangeAspect="1"/>
                      </p:cNvPicPr>
                      <p:nvPr/>
                    </p:nvPicPr>
                    <p:blipFill>
                      <a:blip r:embed="rId9"/>
                      <a:stretch>
                        <a:fillRect/>
                      </a:stretch>
                    </p:blipFill>
                    <p:spPr>
                      <a:xfrm>
                        <a:off x="3538728" y="3789045"/>
                        <a:ext cx="347472" cy="325755"/>
                      </a:xfrm>
                      <a:prstGeom prst="rect">
                        <a:avLst/>
                      </a:prstGeom>
                    </p:spPr>
                  </p:pic>
                </p:grpSp>
                <p:grpSp>
                  <p:nvGrpSpPr>
                    <p:cNvPr id="442" name="Group 441">
                      <a:extLst>
                        <a:ext uri="{FF2B5EF4-FFF2-40B4-BE49-F238E27FC236}">
                          <a16:creationId xmlns:a16="http://schemas.microsoft.com/office/drawing/2014/main" id="{55C5F611-7EBB-DB40-94C5-1BBA89E4A741}"/>
                        </a:ext>
                      </a:extLst>
                    </p:cNvPr>
                    <p:cNvGrpSpPr/>
                    <p:nvPr/>
                  </p:nvGrpSpPr>
                  <p:grpSpPr>
                    <a:xfrm>
                      <a:off x="2607320" y="3108530"/>
                      <a:ext cx="1775414" cy="1037718"/>
                      <a:chOff x="2607320" y="3108530"/>
                      <a:chExt cx="1775414" cy="1037718"/>
                    </a:xfrm>
                  </p:grpSpPr>
                  <p:cxnSp>
                    <p:nvCxnSpPr>
                      <p:cNvPr id="443" name="Straight Arrow Connector 442">
                        <a:extLst>
                          <a:ext uri="{FF2B5EF4-FFF2-40B4-BE49-F238E27FC236}">
                            <a16:creationId xmlns:a16="http://schemas.microsoft.com/office/drawing/2014/main" id="{D6792FF6-EAD1-1E4E-A453-17F58C927F5C}"/>
                          </a:ext>
                        </a:extLst>
                      </p:cNvPr>
                      <p:cNvCxnSpPr>
                        <a:stCxn id="463" idx="0"/>
                        <a:endCxn id="452" idx="4"/>
                      </p:cNvCxnSpPr>
                      <p:nvPr/>
                    </p:nvCxnSpPr>
                    <p:spPr>
                      <a:xfrm flipV="1">
                        <a:off x="2607320" y="3901440"/>
                        <a:ext cx="0" cy="17907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4" name="Straight Arrow Connector 443">
                        <a:extLst>
                          <a:ext uri="{FF2B5EF4-FFF2-40B4-BE49-F238E27FC236}">
                            <a16:creationId xmlns:a16="http://schemas.microsoft.com/office/drawing/2014/main" id="{CB1636B2-9012-1C4C-843F-685A26CC699E}"/>
                          </a:ext>
                        </a:extLst>
                      </p:cNvPr>
                      <p:cNvCxnSpPr>
                        <a:cxnSpLocks/>
                        <a:stCxn id="461" idx="0"/>
                        <a:endCxn id="453" idx="4"/>
                      </p:cNvCxnSpPr>
                      <p:nvPr/>
                    </p:nvCxnSpPr>
                    <p:spPr>
                      <a:xfrm flipV="1">
                        <a:off x="3483620" y="3916680"/>
                        <a:ext cx="0" cy="229568"/>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5" name="Straight Arrow Connector 444">
                        <a:extLst>
                          <a:ext uri="{FF2B5EF4-FFF2-40B4-BE49-F238E27FC236}">
                            <a16:creationId xmlns:a16="http://schemas.microsoft.com/office/drawing/2014/main" id="{16B49F46-48C5-AE4A-8B36-A2D27512074F}"/>
                          </a:ext>
                        </a:extLst>
                      </p:cNvPr>
                      <p:cNvCxnSpPr>
                        <a:stCxn id="462" idx="0"/>
                        <a:endCxn id="454" idx="4"/>
                      </p:cNvCxnSpPr>
                      <p:nvPr/>
                    </p:nvCxnSpPr>
                    <p:spPr>
                      <a:xfrm flipV="1">
                        <a:off x="4359920" y="3901440"/>
                        <a:ext cx="0" cy="17907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6" name="Straight Arrow Connector 445">
                        <a:extLst>
                          <a:ext uri="{FF2B5EF4-FFF2-40B4-BE49-F238E27FC236}">
                            <a16:creationId xmlns:a16="http://schemas.microsoft.com/office/drawing/2014/main" id="{7D91DD9E-F71B-0844-9A81-AF241FB1840D}"/>
                          </a:ext>
                        </a:extLst>
                      </p:cNvPr>
                      <p:cNvCxnSpPr>
                        <a:stCxn id="463" idx="0"/>
                        <a:endCxn id="453" idx="4"/>
                      </p:cNvCxnSpPr>
                      <p:nvPr/>
                    </p:nvCxnSpPr>
                    <p:spPr>
                      <a:xfrm flipV="1">
                        <a:off x="2607320" y="3916680"/>
                        <a:ext cx="876300" cy="16383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7" name="Straight Arrow Connector 446">
                        <a:extLst>
                          <a:ext uri="{FF2B5EF4-FFF2-40B4-BE49-F238E27FC236}">
                            <a16:creationId xmlns:a16="http://schemas.microsoft.com/office/drawing/2014/main" id="{E11E9402-1E07-A647-BDD9-97C75EA0CACF}"/>
                          </a:ext>
                        </a:extLst>
                      </p:cNvPr>
                      <p:cNvCxnSpPr>
                        <a:stCxn id="461" idx="0"/>
                      </p:cNvCxnSpPr>
                      <p:nvPr/>
                    </p:nvCxnSpPr>
                    <p:spPr>
                      <a:xfrm flipV="1">
                        <a:off x="3483620" y="3294458"/>
                        <a:ext cx="899114" cy="19169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8" name="Straight Arrow Connector 447">
                        <a:extLst>
                          <a:ext uri="{FF2B5EF4-FFF2-40B4-BE49-F238E27FC236}">
                            <a16:creationId xmlns:a16="http://schemas.microsoft.com/office/drawing/2014/main" id="{91136C99-9156-4647-9E6D-E96F7B5AC9A7}"/>
                          </a:ext>
                        </a:extLst>
                      </p:cNvPr>
                      <p:cNvCxnSpPr>
                        <a:cxnSpLocks/>
                      </p:cNvCxnSpPr>
                      <p:nvPr/>
                    </p:nvCxnSpPr>
                    <p:spPr>
                      <a:xfrm flipH="1" flipV="1">
                        <a:off x="3546810" y="3108530"/>
                        <a:ext cx="755770" cy="220154"/>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9" name="Straight Arrow Connector 448">
                        <a:extLst>
                          <a:ext uri="{FF2B5EF4-FFF2-40B4-BE49-F238E27FC236}">
                            <a16:creationId xmlns:a16="http://schemas.microsoft.com/office/drawing/2014/main" id="{182553EF-99AE-3542-9C74-735704A73DBA}"/>
                          </a:ext>
                        </a:extLst>
                      </p:cNvPr>
                      <p:cNvCxnSpPr>
                        <a:stCxn id="462" idx="0"/>
                        <a:endCxn id="452" idx="4"/>
                      </p:cNvCxnSpPr>
                      <p:nvPr/>
                    </p:nvCxnSpPr>
                    <p:spPr>
                      <a:xfrm flipH="1" flipV="1">
                        <a:off x="2607320" y="3901440"/>
                        <a:ext cx="1752600" cy="17907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0" name="Straight Arrow Connector 449">
                        <a:extLst>
                          <a:ext uri="{FF2B5EF4-FFF2-40B4-BE49-F238E27FC236}">
                            <a16:creationId xmlns:a16="http://schemas.microsoft.com/office/drawing/2014/main" id="{AC0F19F1-858B-ED4B-8070-AF60132351A0}"/>
                          </a:ext>
                        </a:extLst>
                      </p:cNvPr>
                      <p:cNvCxnSpPr>
                        <a:stCxn id="461" idx="0"/>
                        <a:endCxn id="452" idx="4"/>
                      </p:cNvCxnSpPr>
                      <p:nvPr/>
                    </p:nvCxnSpPr>
                    <p:spPr>
                      <a:xfrm flipH="1" flipV="1">
                        <a:off x="2607320" y="3901440"/>
                        <a:ext cx="876300" cy="19431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1" name="Straight Arrow Connector 450">
                        <a:extLst>
                          <a:ext uri="{FF2B5EF4-FFF2-40B4-BE49-F238E27FC236}">
                            <a16:creationId xmlns:a16="http://schemas.microsoft.com/office/drawing/2014/main" id="{56F86612-AB95-6849-BBA8-F0623E02844C}"/>
                          </a:ext>
                        </a:extLst>
                      </p:cNvPr>
                      <p:cNvCxnSpPr>
                        <a:cxnSpLocks/>
                        <a:stCxn id="463" idx="0"/>
                        <a:endCxn id="454" idx="4"/>
                      </p:cNvCxnSpPr>
                      <p:nvPr/>
                    </p:nvCxnSpPr>
                    <p:spPr>
                      <a:xfrm flipV="1">
                        <a:off x="2607320" y="3901440"/>
                        <a:ext cx="1752600" cy="17907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59" name="Group 458">
                    <a:extLst>
                      <a:ext uri="{FF2B5EF4-FFF2-40B4-BE49-F238E27FC236}">
                        <a16:creationId xmlns:a16="http://schemas.microsoft.com/office/drawing/2014/main" id="{602BEBE1-8AF5-3141-BF12-B10265B00EF6}"/>
                      </a:ext>
                    </a:extLst>
                  </p:cNvPr>
                  <p:cNvGrpSpPr/>
                  <p:nvPr/>
                </p:nvGrpSpPr>
                <p:grpSpPr>
                  <a:xfrm>
                    <a:off x="7416668" y="2837188"/>
                    <a:ext cx="1752600" cy="1090238"/>
                    <a:chOff x="2607320" y="3980188"/>
                    <a:chExt cx="1752600" cy="1090238"/>
                  </a:xfrm>
                </p:grpSpPr>
                <p:cxnSp>
                  <p:nvCxnSpPr>
                    <p:cNvPr id="468" name="Straight Arrow Connector 467">
                      <a:extLst>
                        <a:ext uri="{FF2B5EF4-FFF2-40B4-BE49-F238E27FC236}">
                          <a16:creationId xmlns:a16="http://schemas.microsoft.com/office/drawing/2014/main" id="{F5548F4B-79EE-3C4C-81CB-97DFCF03FD80}"/>
                        </a:ext>
                      </a:extLst>
                    </p:cNvPr>
                    <p:cNvCxnSpPr>
                      <a:cxnSpLocks/>
                      <a:stCxn id="393" idx="0"/>
                      <a:endCxn id="463" idx="4"/>
                    </p:cNvCxnSpPr>
                    <p:nvPr/>
                  </p:nvCxnSpPr>
                  <p:spPr>
                    <a:xfrm flipV="1">
                      <a:off x="2607320" y="4705350"/>
                      <a:ext cx="0" cy="34983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9" name="Straight Arrow Connector 468">
                      <a:extLst>
                        <a:ext uri="{FF2B5EF4-FFF2-40B4-BE49-F238E27FC236}">
                          <a16:creationId xmlns:a16="http://schemas.microsoft.com/office/drawing/2014/main" id="{804A686F-DAB1-464A-8A99-7C59749AF2CD}"/>
                        </a:ext>
                      </a:extLst>
                    </p:cNvPr>
                    <p:cNvCxnSpPr>
                      <a:stCxn id="393" idx="0"/>
                      <a:endCxn id="461" idx="4"/>
                    </p:cNvCxnSpPr>
                    <p:nvPr/>
                  </p:nvCxnSpPr>
                  <p:spPr>
                    <a:xfrm flipV="1">
                      <a:off x="2607320" y="4720590"/>
                      <a:ext cx="876300" cy="33459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0" name="Straight Arrow Connector 469">
                      <a:extLst>
                        <a:ext uri="{FF2B5EF4-FFF2-40B4-BE49-F238E27FC236}">
                          <a16:creationId xmlns:a16="http://schemas.microsoft.com/office/drawing/2014/main" id="{970C1F73-4065-EF42-812D-7CBB0C77633A}"/>
                        </a:ext>
                      </a:extLst>
                    </p:cNvPr>
                    <p:cNvCxnSpPr>
                      <a:cxnSpLocks/>
                      <a:stCxn id="393" idx="0"/>
                      <a:endCxn id="462" idx="4"/>
                    </p:cNvCxnSpPr>
                    <p:nvPr/>
                  </p:nvCxnSpPr>
                  <p:spPr>
                    <a:xfrm flipV="1">
                      <a:off x="2607320" y="4705350"/>
                      <a:ext cx="1752600" cy="34983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1" name="Straight Arrow Connector 470">
                      <a:extLst>
                        <a:ext uri="{FF2B5EF4-FFF2-40B4-BE49-F238E27FC236}">
                          <a16:creationId xmlns:a16="http://schemas.microsoft.com/office/drawing/2014/main" id="{A07DBC6F-0FE6-F44A-AB94-61148231C534}"/>
                        </a:ext>
                      </a:extLst>
                    </p:cNvPr>
                    <p:cNvCxnSpPr>
                      <a:stCxn id="397" idx="0"/>
                      <a:endCxn id="462" idx="4"/>
                    </p:cNvCxnSpPr>
                    <p:nvPr/>
                  </p:nvCxnSpPr>
                  <p:spPr>
                    <a:xfrm flipV="1">
                      <a:off x="4359920" y="4705350"/>
                      <a:ext cx="0" cy="34983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2" name="Straight Arrow Connector 471">
                      <a:extLst>
                        <a:ext uri="{FF2B5EF4-FFF2-40B4-BE49-F238E27FC236}">
                          <a16:creationId xmlns:a16="http://schemas.microsoft.com/office/drawing/2014/main" id="{FFDE4BE0-3CD2-2C49-B4A5-5E79ACA27661}"/>
                        </a:ext>
                      </a:extLst>
                    </p:cNvPr>
                    <p:cNvCxnSpPr>
                      <a:stCxn id="395" idx="0"/>
                      <a:endCxn id="461" idx="4"/>
                    </p:cNvCxnSpPr>
                    <p:nvPr/>
                  </p:nvCxnSpPr>
                  <p:spPr>
                    <a:xfrm flipV="1">
                      <a:off x="3483620" y="4720590"/>
                      <a:ext cx="0" cy="34983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3" name="Straight Arrow Connector 472">
                      <a:extLst>
                        <a:ext uri="{FF2B5EF4-FFF2-40B4-BE49-F238E27FC236}">
                          <a16:creationId xmlns:a16="http://schemas.microsoft.com/office/drawing/2014/main" id="{296A4EB9-25EA-834E-AFB2-6E0C0C55D8D3}"/>
                        </a:ext>
                      </a:extLst>
                    </p:cNvPr>
                    <p:cNvCxnSpPr>
                      <a:stCxn id="395" idx="0"/>
                      <a:endCxn id="462" idx="4"/>
                    </p:cNvCxnSpPr>
                    <p:nvPr/>
                  </p:nvCxnSpPr>
                  <p:spPr>
                    <a:xfrm flipV="1">
                      <a:off x="3483620" y="4705350"/>
                      <a:ext cx="876300" cy="36507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4" name="Straight Arrow Connector 473">
                      <a:extLst>
                        <a:ext uri="{FF2B5EF4-FFF2-40B4-BE49-F238E27FC236}">
                          <a16:creationId xmlns:a16="http://schemas.microsoft.com/office/drawing/2014/main" id="{7314C3DE-7E77-B247-8C5D-78644757B09F}"/>
                        </a:ext>
                      </a:extLst>
                    </p:cNvPr>
                    <p:cNvCxnSpPr>
                      <a:cxnSpLocks/>
                      <a:stCxn id="395" idx="0"/>
                    </p:cNvCxnSpPr>
                    <p:nvPr/>
                  </p:nvCxnSpPr>
                  <p:spPr>
                    <a:xfrm flipH="1" flipV="1">
                      <a:off x="2632590" y="4737878"/>
                      <a:ext cx="851030" cy="332548"/>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5" name="Straight Arrow Connector 474">
                      <a:extLst>
                        <a:ext uri="{FF2B5EF4-FFF2-40B4-BE49-F238E27FC236}">
                          <a16:creationId xmlns:a16="http://schemas.microsoft.com/office/drawing/2014/main" id="{FBDA8435-8AF8-524B-BCDC-797ED3352040}"/>
                        </a:ext>
                      </a:extLst>
                    </p:cNvPr>
                    <p:cNvCxnSpPr>
                      <a:stCxn id="397" idx="0"/>
                      <a:endCxn id="461" idx="4"/>
                    </p:cNvCxnSpPr>
                    <p:nvPr/>
                  </p:nvCxnSpPr>
                  <p:spPr>
                    <a:xfrm flipH="1" flipV="1">
                      <a:off x="3483620" y="4720590"/>
                      <a:ext cx="876300" cy="33459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Arrow Connector 475">
                      <a:extLst>
                        <a:ext uri="{FF2B5EF4-FFF2-40B4-BE49-F238E27FC236}">
                          <a16:creationId xmlns:a16="http://schemas.microsoft.com/office/drawing/2014/main" id="{8313DF2A-B619-254E-B94D-284505B1A9D5}"/>
                        </a:ext>
                      </a:extLst>
                    </p:cNvPr>
                    <p:cNvCxnSpPr>
                      <a:cxnSpLocks/>
                      <a:stCxn id="462" idx="0"/>
                    </p:cNvCxnSpPr>
                    <p:nvPr/>
                  </p:nvCxnSpPr>
                  <p:spPr>
                    <a:xfrm flipH="1" flipV="1">
                      <a:off x="3444272" y="3980188"/>
                      <a:ext cx="915648" cy="17652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464" name="Picture 463">
                    <a:extLst>
                      <a:ext uri="{FF2B5EF4-FFF2-40B4-BE49-F238E27FC236}">
                        <a16:creationId xmlns:a16="http://schemas.microsoft.com/office/drawing/2014/main" id="{E3EFD3DB-0561-F24B-A3C5-2CC50EE61221}"/>
                      </a:ext>
                    </a:extLst>
                  </p:cNvPr>
                  <p:cNvPicPr>
                    <a:picLocks noChangeAspect="1"/>
                  </p:cNvPicPr>
                  <p:nvPr/>
                </p:nvPicPr>
                <p:blipFill>
                  <a:blip r:embed="rId10"/>
                  <a:stretch>
                    <a:fillRect/>
                  </a:stretch>
                </p:blipFill>
                <p:spPr>
                  <a:xfrm>
                    <a:off x="7241662" y="3116834"/>
                    <a:ext cx="347472" cy="347472"/>
                  </a:xfrm>
                  <a:prstGeom prst="rect">
                    <a:avLst/>
                  </a:prstGeom>
                </p:spPr>
              </p:pic>
              <p:grpSp>
                <p:nvGrpSpPr>
                  <p:cNvPr id="492" name="Group 491">
                    <a:extLst>
                      <a:ext uri="{FF2B5EF4-FFF2-40B4-BE49-F238E27FC236}">
                        <a16:creationId xmlns:a16="http://schemas.microsoft.com/office/drawing/2014/main" id="{33F11E4D-29F7-3C40-8B50-974E1206FF54}"/>
                      </a:ext>
                    </a:extLst>
                  </p:cNvPr>
                  <p:cNvGrpSpPr/>
                  <p:nvPr/>
                </p:nvGrpSpPr>
                <p:grpSpPr>
                  <a:xfrm>
                    <a:off x="7142348" y="3013710"/>
                    <a:ext cx="2301240" cy="563880"/>
                    <a:chOff x="7142348" y="3013710"/>
                    <a:chExt cx="2301240" cy="563880"/>
                  </a:xfrm>
                </p:grpSpPr>
                <p:sp>
                  <p:nvSpPr>
                    <p:cNvPr id="461" name="Oval 460">
                      <a:extLst>
                        <a:ext uri="{FF2B5EF4-FFF2-40B4-BE49-F238E27FC236}">
                          <a16:creationId xmlns:a16="http://schemas.microsoft.com/office/drawing/2014/main" id="{FCEDF2BB-A9D9-9141-8C11-4EAD801EB5F1}"/>
                        </a:ext>
                      </a:extLst>
                    </p:cNvPr>
                    <p:cNvSpPr/>
                    <p:nvPr/>
                  </p:nvSpPr>
                  <p:spPr>
                    <a:xfrm>
                      <a:off x="8018648" y="3028950"/>
                      <a:ext cx="548640" cy="548640"/>
                    </a:xfrm>
                    <a:prstGeom prst="ellipse">
                      <a:avLst/>
                    </a:prstGeom>
                    <a:solidFill>
                      <a:schemeClr val="bg2">
                        <a:lumMod val="75000"/>
                      </a:schemeClr>
                    </a:solidFill>
                    <a:ln w="254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462" name="Oval 461">
                      <a:extLst>
                        <a:ext uri="{FF2B5EF4-FFF2-40B4-BE49-F238E27FC236}">
                          <a16:creationId xmlns:a16="http://schemas.microsoft.com/office/drawing/2014/main" id="{203CDE96-3709-8749-B1C8-C2045C71BDED}"/>
                        </a:ext>
                      </a:extLst>
                    </p:cNvPr>
                    <p:cNvSpPr/>
                    <p:nvPr/>
                  </p:nvSpPr>
                  <p:spPr>
                    <a:xfrm>
                      <a:off x="8894948" y="3013710"/>
                      <a:ext cx="548640" cy="548640"/>
                    </a:xfrm>
                    <a:prstGeom prst="ellipse">
                      <a:avLst/>
                    </a:prstGeom>
                    <a:solidFill>
                      <a:schemeClr val="bg2">
                        <a:lumMod val="75000"/>
                      </a:schemeClr>
                    </a:solidFill>
                    <a:ln w="254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463" name="Oval 462">
                      <a:extLst>
                        <a:ext uri="{FF2B5EF4-FFF2-40B4-BE49-F238E27FC236}">
                          <a16:creationId xmlns:a16="http://schemas.microsoft.com/office/drawing/2014/main" id="{A951728F-1048-E346-8321-31D2B368446E}"/>
                        </a:ext>
                      </a:extLst>
                    </p:cNvPr>
                    <p:cNvSpPr/>
                    <p:nvPr/>
                  </p:nvSpPr>
                  <p:spPr>
                    <a:xfrm>
                      <a:off x="7142348" y="3013710"/>
                      <a:ext cx="548640" cy="548640"/>
                    </a:xfrm>
                    <a:prstGeom prst="ellipse">
                      <a:avLst/>
                    </a:prstGeom>
                    <a:solidFill>
                      <a:schemeClr val="bg2">
                        <a:lumMod val="75000"/>
                      </a:schemeClr>
                    </a:solidFill>
                    <a:ln w="254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465" name="Picture 464">
                      <a:extLst>
                        <a:ext uri="{FF2B5EF4-FFF2-40B4-BE49-F238E27FC236}">
                          <a16:creationId xmlns:a16="http://schemas.microsoft.com/office/drawing/2014/main" id="{D177A92E-7A09-3E4E-AFD1-FDFA8F8DFC3C}"/>
                        </a:ext>
                      </a:extLst>
                    </p:cNvPr>
                    <p:cNvPicPr>
                      <a:picLocks noChangeAspect="1"/>
                    </p:cNvPicPr>
                    <p:nvPr/>
                  </p:nvPicPr>
                  <p:blipFill>
                    <a:blip r:embed="rId11"/>
                    <a:stretch>
                      <a:fillRect/>
                    </a:stretch>
                  </p:blipFill>
                  <p:spPr>
                    <a:xfrm>
                      <a:off x="9004676" y="3127756"/>
                      <a:ext cx="342900" cy="342900"/>
                    </a:xfrm>
                    <a:prstGeom prst="rect">
                      <a:avLst/>
                    </a:prstGeom>
                  </p:spPr>
                </p:pic>
                <p:pic>
                  <p:nvPicPr>
                    <p:cNvPr id="467" name="Picture 466">
                      <a:extLst>
                        <a:ext uri="{FF2B5EF4-FFF2-40B4-BE49-F238E27FC236}">
                          <a16:creationId xmlns:a16="http://schemas.microsoft.com/office/drawing/2014/main" id="{CFD3B57F-1ACD-F94C-BE03-247F4B9B6E88}"/>
                        </a:ext>
                      </a:extLst>
                    </p:cNvPr>
                    <p:cNvPicPr>
                      <a:picLocks noChangeAspect="1"/>
                    </p:cNvPicPr>
                    <p:nvPr/>
                  </p:nvPicPr>
                  <p:blipFill>
                    <a:blip r:embed="rId12"/>
                    <a:stretch>
                      <a:fillRect/>
                    </a:stretch>
                  </p:blipFill>
                  <p:spPr>
                    <a:xfrm>
                      <a:off x="8122788" y="3127756"/>
                      <a:ext cx="317500" cy="342900"/>
                    </a:xfrm>
                    <a:prstGeom prst="rect">
                      <a:avLst/>
                    </a:prstGeom>
                  </p:spPr>
                </p:pic>
              </p:grpSp>
              <p:cxnSp>
                <p:nvCxnSpPr>
                  <p:cNvPr id="482" name="Straight Arrow Connector 481">
                    <a:extLst>
                      <a:ext uri="{FF2B5EF4-FFF2-40B4-BE49-F238E27FC236}">
                        <a16:creationId xmlns:a16="http://schemas.microsoft.com/office/drawing/2014/main" id="{CB28A9CC-AC3D-A949-BC94-4A8C09EF6A6F}"/>
                      </a:ext>
                    </a:extLst>
                  </p:cNvPr>
                  <p:cNvCxnSpPr>
                    <a:cxnSpLocks/>
                  </p:cNvCxnSpPr>
                  <p:nvPr/>
                </p:nvCxnSpPr>
                <p:spPr>
                  <a:xfrm flipV="1">
                    <a:off x="8272074" y="4425852"/>
                    <a:ext cx="922416" cy="41597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93" name="Group 492">
                    <a:extLst>
                      <a:ext uri="{FF2B5EF4-FFF2-40B4-BE49-F238E27FC236}">
                        <a16:creationId xmlns:a16="http://schemas.microsoft.com/office/drawing/2014/main" id="{148DBD92-160B-1547-AC95-FA25A03FED15}"/>
                      </a:ext>
                    </a:extLst>
                  </p:cNvPr>
                  <p:cNvGrpSpPr/>
                  <p:nvPr/>
                </p:nvGrpSpPr>
                <p:grpSpPr>
                  <a:xfrm>
                    <a:off x="7467290" y="4443140"/>
                    <a:ext cx="813044" cy="398682"/>
                    <a:chOff x="7467290" y="4443140"/>
                    <a:chExt cx="813044" cy="398682"/>
                  </a:xfrm>
                </p:grpSpPr>
                <p:cxnSp>
                  <p:nvCxnSpPr>
                    <p:cNvPr id="483" name="Straight Arrow Connector 482">
                      <a:extLst>
                        <a:ext uri="{FF2B5EF4-FFF2-40B4-BE49-F238E27FC236}">
                          <a16:creationId xmlns:a16="http://schemas.microsoft.com/office/drawing/2014/main" id="{935AC435-9D49-F747-BACD-2A287D10FC92}"/>
                        </a:ext>
                      </a:extLst>
                    </p:cNvPr>
                    <p:cNvCxnSpPr>
                      <a:cxnSpLocks/>
                    </p:cNvCxnSpPr>
                    <p:nvPr/>
                  </p:nvCxnSpPr>
                  <p:spPr>
                    <a:xfrm flipH="1" flipV="1">
                      <a:off x="7467290" y="4443140"/>
                      <a:ext cx="804784" cy="39868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4" name="Straight Arrow Connector 483">
                      <a:extLst>
                        <a:ext uri="{FF2B5EF4-FFF2-40B4-BE49-F238E27FC236}">
                          <a16:creationId xmlns:a16="http://schemas.microsoft.com/office/drawing/2014/main" id="{8D98DF96-4B7E-3747-B742-1BB729BDF041}"/>
                        </a:ext>
                      </a:extLst>
                    </p:cNvPr>
                    <p:cNvCxnSpPr>
                      <a:cxnSpLocks/>
                    </p:cNvCxnSpPr>
                    <p:nvPr/>
                  </p:nvCxnSpPr>
                  <p:spPr>
                    <a:xfrm flipV="1">
                      <a:off x="8280334" y="4460826"/>
                      <a:ext cx="0" cy="34983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502" name="Straight Arrow Connector 501">
                  <a:extLst>
                    <a:ext uri="{FF2B5EF4-FFF2-40B4-BE49-F238E27FC236}">
                      <a16:creationId xmlns:a16="http://schemas.microsoft.com/office/drawing/2014/main" id="{E94B32F9-1591-564C-BBFE-D5DFB9890E68}"/>
                    </a:ext>
                  </a:extLst>
                </p:cNvPr>
                <p:cNvCxnSpPr>
                  <a:cxnSpLocks/>
                  <a:endCxn id="463" idx="4"/>
                </p:cNvCxnSpPr>
                <p:nvPr/>
              </p:nvCxnSpPr>
              <p:spPr>
                <a:xfrm flipH="1" flipV="1">
                  <a:off x="7416668" y="3562350"/>
                  <a:ext cx="1727332" cy="32385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521" name="Picture 520">
                <a:extLst>
                  <a:ext uri="{FF2B5EF4-FFF2-40B4-BE49-F238E27FC236}">
                    <a16:creationId xmlns:a16="http://schemas.microsoft.com/office/drawing/2014/main" id="{6B70A2A6-03AF-8E48-B3FA-5A921AB13017}"/>
                  </a:ext>
                </a:extLst>
              </p:cNvPr>
              <p:cNvPicPr>
                <a:picLocks noChangeAspect="1"/>
              </p:cNvPicPr>
              <p:nvPr/>
            </p:nvPicPr>
            <p:blipFill>
              <a:blip r:embed="rId13"/>
              <a:stretch>
                <a:fillRect/>
              </a:stretch>
            </p:blipFill>
            <p:spPr>
              <a:xfrm>
                <a:off x="7259132" y="3142766"/>
                <a:ext cx="317500" cy="304800"/>
              </a:xfrm>
              <a:prstGeom prst="rect">
                <a:avLst/>
              </a:prstGeom>
            </p:spPr>
          </p:pic>
        </p:grpSp>
        <p:pic>
          <p:nvPicPr>
            <p:cNvPr id="97" name="Picture 96">
              <a:extLst>
                <a:ext uri="{FF2B5EF4-FFF2-40B4-BE49-F238E27FC236}">
                  <a16:creationId xmlns:a16="http://schemas.microsoft.com/office/drawing/2014/main" id="{3C41F9FD-4737-5545-A024-8F67843032A8}"/>
                </a:ext>
              </a:extLst>
            </p:cNvPr>
            <p:cNvPicPr>
              <a:picLocks noChangeAspect="1"/>
            </p:cNvPicPr>
            <p:nvPr/>
          </p:nvPicPr>
          <p:blipFill>
            <a:blip r:embed="rId14"/>
            <a:stretch>
              <a:fillRect/>
            </a:stretch>
          </p:blipFill>
          <p:spPr>
            <a:xfrm>
              <a:off x="7399608" y="5129888"/>
              <a:ext cx="1291728" cy="125059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a:solidFill>
                <a:schemeClr val="accent1">
                  <a:lumMod val="40000"/>
                  <a:lumOff val="60000"/>
                </a:schemeClr>
              </a:solidFill>
            </a:ln>
          </p:spPr>
        </p:pic>
      </p:grpSp>
    </p:spTree>
    <p:extLst>
      <p:ext uri="{BB962C8B-B14F-4D97-AF65-F5344CB8AC3E}">
        <p14:creationId xmlns:p14="http://schemas.microsoft.com/office/powerpoint/2010/main" val="3673157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86">
                                            <p:txEl>
                                              <p:pRg st="0" end="0"/>
                                            </p:txEl>
                                          </p:spTgt>
                                        </p:tgtEl>
                                        <p:attrNameLst>
                                          <p:attrName>style.visibility</p:attrName>
                                        </p:attrNameLst>
                                      </p:cBhvr>
                                      <p:to>
                                        <p:strVal val="visible"/>
                                      </p:to>
                                    </p:set>
                                    <p:animEffect transition="in" filter="fade">
                                      <p:cBhvr>
                                        <p:cTn id="7" dur="1000"/>
                                        <p:tgtEl>
                                          <p:spTgt spid="486">
                                            <p:txEl>
                                              <p:pRg st="0" end="0"/>
                                            </p:txEl>
                                          </p:spTgt>
                                        </p:tgtEl>
                                      </p:cBhvr>
                                    </p:animEffect>
                                    <p:anim calcmode="lin" valueType="num">
                                      <p:cBhvr>
                                        <p:cTn id="8" dur="1000" fill="hold"/>
                                        <p:tgtEl>
                                          <p:spTgt spid="48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8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86">
                                            <p:txEl>
                                              <p:pRg st="2" end="2"/>
                                            </p:txEl>
                                          </p:spTgt>
                                        </p:tgtEl>
                                        <p:attrNameLst>
                                          <p:attrName>style.visibility</p:attrName>
                                        </p:attrNameLst>
                                      </p:cBhvr>
                                      <p:to>
                                        <p:strVal val="visible"/>
                                      </p:to>
                                    </p:set>
                                    <p:animEffect transition="in" filter="fade">
                                      <p:cBhvr>
                                        <p:cTn id="14" dur="1000"/>
                                        <p:tgtEl>
                                          <p:spTgt spid="486">
                                            <p:txEl>
                                              <p:pRg st="2" end="2"/>
                                            </p:txEl>
                                          </p:spTgt>
                                        </p:tgtEl>
                                      </p:cBhvr>
                                    </p:animEffect>
                                    <p:anim calcmode="lin" valueType="num">
                                      <p:cBhvr>
                                        <p:cTn id="15" dur="1000" fill="hold"/>
                                        <p:tgtEl>
                                          <p:spTgt spid="48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8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86">
                                            <p:txEl>
                                              <p:pRg st="4" end="4"/>
                                            </p:txEl>
                                          </p:spTgt>
                                        </p:tgtEl>
                                        <p:attrNameLst>
                                          <p:attrName>style.visibility</p:attrName>
                                        </p:attrNameLst>
                                      </p:cBhvr>
                                      <p:to>
                                        <p:strVal val="visible"/>
                                      </p:to>
                                    </p:set>
                                    <p:animEffect transition="in" filter="fade">
                                      <p:cBhvr>
                                        <p:cTn id="21" dur="1000"/>
                                        <p:tgtEl>
                                          <p:spTgt spid="486">
                                            <p:txEl>
                                              <p:pRg st="4" end="4"/>
                                            </p:txEl>
                                          </p:spTgt>
                                        </p:tgtEl>
                                      </p:cBhvr>
                                    </p:animEffect>
                                    <p:anim calcmode="lin" valueType="num">
                                      <p:cBhvr>
                                        <p:cTn id="22" dur="1000" fill="hold"/>
                                        <p:tgtEl>
                                          <p:spTgt spid="486">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486">
                                            <p:txEl>
                                              <p:pRg st="4" end="4"/>
                                            </p:txEl>
                                          </p:spTgt>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42" presetClass="entr" presetSubtype="0"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392"/>
                                        </p:tgtEl>
                                        <p:attrNameLst>
                                          <p:attrName>style.visibility</p:attrName>
                                        </p:attrNameLst>
                                      </p:cBhvr>
                                      <p:to>
                                        <p:strVal val="visible"/>
                                      </p:to>
                                    </p:set>
                                    <p:anim calcmode="lin" valueType="num">
                                      <p:cBhvr additive="base">
                                        <p:cTn id="34" dur="500" fill="hold"/>
                                        <p:tgtEl>
                                          <p:spTgt spid="392"/>
                                        </p:tgtEl>
                                        <p:attrNameLst>
                                          <p:attrName>ppt_x</p:attrName>
                                        </p:attrNameLst>
                                      </p:cBhvr>
                                      <p:tavLst>
                                        <p:tav tm="0">
                                          <p:val>
                                            <p:strVal val="#ppt_x"/>
                                          </p:val>
                                        </p:tav>
                                        <p:tav tm="100000">
                                          <p:val>
                                            <p:strVal val="#ppt_x"/>
                                          </p:val>
                                        </p:tav>
                                      </p:tavLst>
                                    </p:anim>
                                    <p:anim calcmode="lin" valueType="num">
                                      <p:cBhvr additive="base">
                                        <p:cTn id="35" dur="500" fill="hold"/>
                                        <p:tgtEl>
                                          <p:spTgt spid="392"/>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466"/>
                                        </p:tgtEl>
                                        <p:attrNameLst>
                                          <p:attrName>style.visibility</p:attrName>
                                        </p:attrNameLst>
                                      </p:cBhvr>
                                      <p:to>
                                        <p:strVal val="visible"/>
                                      </p:to>
                                    </p:set>
                                    <p:anim calcmode="lin" valueType="num">
                                      <p:cBhvr additive="base">
                                        <p:cTn id="40" dur="500" fill="hold"/>
                                        <p:tgtEl>
                                          <p:spTgt spid="466"/>
                                        </p:tgtEl>
                                        <p:attrNameLst>
                                          <p:attrName>ppt_x</p:attrName>
                                        </p:attrNameLst>
                                      </p:cBhvr>
                                      <p:tavLst>
                                        <p:tav tm="0">
                                          <p:val>
                                            <p:strVal val="#ppt_x"/>
                                          </p:val>
                                        </p:tav>
                                        <p:tav tm="100000">
                                          <p:val>
                                            <p:strVal val="#ppt_x"/>
                                          </p:val>
                                        </p:tav>
                                      </p:tavLst>
                                    </p:anim>
                                    <p:anim calcmode="lin" valueType="num">
                                      <p:cBhvr additive="base">
                                        <p:cTn id="41" dur="500" fill="hold"/>
                                        <p:tgtEl>
                                          <p:spTgt spid="466"/>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439"/>
                                        </p:tgtEl>
                                        <p:attrNameLst>
                                          <p:attrName>style.visibility</p:attrName>
                                        </p:attrNameLst>
                                      </p:cBhvr>
                                      <p:to>
                                        <p:strVal val="visible"/>
                                      </p:to>
                                    </p:set>
                                    <p:anim calcmode="lin" valueType="num">
                                      <p:cBhvr additive="base">
                                        <p:cTn id="46" dur="500" fill="hold"/>
                                        <p:tgtEl>
                                          <p:spTgt spid="439"/>
                                        </p:tgtEl>
                                        <p:attrNameLst>
                                          <p:attrName>ppt_x</p:attrName>
                                        </p:attrNameLst>
                                      </p:cBhvr>
                                      <p:tavLst>
                                        <p:tav tm="0">
                                          <p:val>
                                            <p:strVal val="#ppt_x"/>
                                          </p:val>
                                        </p:tav>
                                        <p:tav tm="100000">
                                          <p:val>
                                            <p:strVal val="#ppt_x"/>
                                          </p:val>
                                        </p:tav>
                                      </p:tavLst>
                                    </p:anim>
                                    <p:anim calcmode="lin" valueType="num">
                                      <p:cBhvr additive="base">
                                        <p:cTn id="47" dur="500" fill="hold"/>
                                        <p:tgtEl>
                                          <p:spTgt spid="439"/>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431"/>
                                        </p:tgtEl>
                                        <p:attrNameLst>
                                          <p:attrName>style.visibility</p:attrName>
                                        </p:attrNameLst>
                                      </p:cBhvr>
                                      <p:to>
                                        <p:strVal val="visible"/>
                                      </p:to>
                                    </p:set>
                                    <p:anim calcmode="lin" valueType="num">
                                      <p:cBhvr additive="base">
                                        <p:cTn id="52" dur="500" fill="hold"/>
                                        <p:tgtEl>
                                          <p:spTgt spid="431"/>
                                        </p:tgtEl>
                                        <p:attrNameLst>
                                          <p:attrName>ppt_x</p:attrName>
                                        </p:attrNameLst>
                                      </p:cBhvr>
                                      <p:tavLst>
                                        <p:tav tm="0">
                                          <p:val>
                                            <p:strVal val="#ppt_x"/>
                                          </p:val>
                                        </p:tav>
                                        <p:tav tm="100000">
                                          <p:val>
                                            <p:strVal val="#ppt_x"/>
                                          </p:val>
                                        </p:tav>
                                      </p:tavLst>
                                    </p:anim>
                                    <p:anim calcmode="lin" valueType="num">
                                      <p:cBhvr additive="base">
                                        <p:cTn id="53" dur="500" fill="hold"/>
                                        <p:tgtEl>
                                          <p:spTgt spid="431"/>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417"/>
                                        </p:tgtEl>
                                        <p:attrNameLst>
                                          <p:attrName>style.visibility</p:attrName>
                                        </p:attrNameLst>
                                      </p:cBhvr>
                                      <p:to>
                                        <p:strVal val="visible"/>
                                      </p:to>
                                    </p:set>
                                    <p:anim calcmode="lin" valueType="num">
                                      <p:cBhvr additive="base">
                                        <p:cTn id="58" dur="500" fill="hold"/>
                                        <p:tgtEl>
                                          <p:spTgt spid="417"/>
                                        </p:tgtEl>
                                        <p:attrNameLst>
                                          <p:attrName>ppt_x</p:attrName>
                                        </p:attrNameLst>
                                      </p:cBhvr>
                                      <p:tavLst>
                                        <p:tav tm="0">
                                          <p:val>
                                            <p:strVal val="#ppt_x"/>
                                          </p:val>
                                        </p:tav>
                                        <p:tav tm="100000">
                                          <p:val>
                                            <p:strVal val="#ppt_x"/>
                                          </p:val>
                                        </p:tav>
                                      </p:tavLst>
                                    </p:anim>
                                    <p:anim calcmode="lin" valueType="num">
                                      <p:cBhvr additive="base">
                                        <p:cTn id="59" dur="500" fill="hold"/>
                                        <p:tgtEl>
                                          <p:spTgt spid="417"/>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486">
                                            <p:txEl>
                                              <p:pRg st="6" end="6"/>
                                            </p:txEl>
                                          </p:spTgt>
                                        </p:tgtEl>
                                        <p:attrNameLst>
                                          <p:attrName>style.visibility</p:attrName>
                                        </p:attrNameLst>
                                      </p:cBhvr>
                                      <p:to>
                                        <p:strVal val="visible"/>
                                      </p:to>
                                    </p:set>
                                    <p:animEffect transition="in" filter="fade">
                                      <p:cBhvr>
                                        <p:cTn id="64" dur="1000"/>
                                        <p:tgtEl>
                                          <p:spTgt spid="486">
                                            <p:txEl>
                                              <p:pRg st="6" end="6"/>
                                            </p:txEl>
                                          </p:spTgt>
                                        </p:tgtEl>
                                      </p:cBhvr>
                                    </p:animEffect>
                                    <p:anim calcmode="lin" valueType="num">
                                      <p:cBhvr>
                                        <p:cTn id="65" dur="1000" fill="hold"/>
                                        <p:tgtEl>
                                          <p:spTgt spid="486">
                                            <p:txEl>
                                              <p:pRg st="6" end="6"/>
                                            </p:txEl>
                                          </p:spTgt>
                                        </p:tgtEl>
                                        <p:attrNameLst>
                                          <p:attrName>ppt_x</p:attrName>
                                        </p:attrNameLst>
                                      </p:cBhvr>
                                      <p:tavLst>
                                        <p:tav tm="0">
                                          <p:val>
                                            <p:strVal val="#ppt_x"/>
                                          </p:val>
                                        </p:tav>
                                        <p:tav tm="100000">
                                          <p:val>
                                            <p:strVal val="#ppt_x"/>
                                          </p:val>
                                        </p:tav>
                                      </p:tavLst>
                                    </p:anim>
                                    <p:anim calcmode="lin" valueType="num">
                                      <p:cBhvr>
                                        <p:cTn id="66" dur="1000" fill="hold"/>
                                        <p:tgtEl>
                                          <p:spTgt spid="486">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 grpId="0"/>
      <p:bldP spid="417" grpId="0"/>
      <p:bldP spid="431" grpId="0"/>
      <p:bldP spid="439" grpId="0"/>
      <p:bldP spid="466" grpId="0"/>
      <p:bldP spid="486"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7CA2B891-4B53-464F-9FB7-C1DDF623A7D9}"/>
              </a:ext>
            </a:extLst>
          </p:cNvPr>
          <p:cNvPicPr>
            <a:picLocks noChangeAspect="1"/>
          </p:cNvPicPr>
          <p:nvPr/>
        </p:nvPicPr>
        <p:blipFill rotWithShape="1">
          <a:blip r:embed="rId3"/>
          <a:srcRect r="17735" b="33921"/>
          <a:stretch/>
        </p:blipFill>
        <p:spPr>
          <a:xfrm>
            <a:off x="10972799" y="10791680"/>
            <a:ext cx="2743201" cy="1636857"/>
          </a:xfrm>
          <a:prstGeom prst="rect">
            <a:avLst/>
          </a:prstGeom>
        </p:spPr>
      </p:pic>
      <p:pic>
        <p:nvPicPr>
          <p:cNvPr id="35" name="Picture 34">
            <a:extLst>
              <a:ext uri="{FF2B5EF4-FFF2-40B4-BE49-F238E27FC236}">
                <a16:creationId xmlns:a16="http://schemas.microsoft.com/office/drawing/2014/main" id="{D78496DA-8184-444D-A40A-40F39C2FE6AE}"/>
              </a:ext>
            </a:extLst>
          </p:cNvPr>
          <p:cNvPicPr>
            <a:picLocks noChangeAspect="1"/>
          </p:cNvPicPr>
          <p:nvPr/>
        </p:nvPicPr>
        <p:blipFill rotWithShape="1">
          <a:blip r:embed="rId3"/>
          <a:srcRect r="17735" b="33921"/>
          <a:stretch/>
        </p:blipFill>
        <p:spPr>
          <a:xfrm>
            <a:off x="11125199" y="10944080"/>
            <a:ext cx="2743201" cy="1636857"/>
          </a:xfrm>
          <a:prstGeom prst="rect">
            <a:avLst/>
          </a:prstGeom>
        </p:spPr>
      </p:pic>
      <p:sp>
        <p:nvSpPr>
          <p:cNvPr id="27" name="Folded Corner 26">
            <a:extLst>
              <a:ext uri="{FF2B5EF4-FFF2-40B4-BE49-F238E27FC236}">
                <a16:creationId xmlns:a16="http://schemas.microsoft.com/office/drawing/2014/main" id="{3CC14DB0-6EA8-C246-9692-02972434B295}"/>
              </a:ext>
            </a:extLst>
          </p:cNvPr>
          <p:cNvSpPr/>
          <p:nvPr/>
        </p:nvSpPr>
        <p:spPr>
          <a:xfrm>
            <a:off x="7016175" y="3230893"/>
            <a:ext cx="1272379" cy="887700"/>
          </a:xfrm>
          <a:prstGeom prst="foldedCorner">
            <a:avLst/>
          </a:prstGeom>
          <a:solidFill>
            <a:schemeClr val="accent1"/>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b"/>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MMS </a:t>
            </a:r>
            <a:r>
              <a:rPr lang="en-US" dirty="0" err="1">
                <a:solidFill>
                  <a:schemeClr val="tx1"/>
                </a:solidFill>
                <a:latin typeface="Amazon Ember" panose="020B0603020204020204" pitchFamily="34" charset="0"/>
                <a:ea typeface="Amazon Ember" panose="020B0603020204020204" pitchFamily="34" charset="0"/>
                <a:cs typeface="Amazon Ember" panose="020B0603020204020204" pitchFamily="34" charset="0"/>
              </a:rPr>
              <a:t>Dockerfile</a:t>
            </a: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3" name="Group 42">
            <a:extLst>
              <a:ext uri="{FF2B5EF4-FFF2-40B4-BE49-F238E27FC236}">
                <a16:creationId xmlns:a16="http://schemas.microsoft.com/office/drawing/2014/main" id="{2DFC8069-471C-E047-9179-94CF4CD43711}"/>
              </a:ext>
            </a:extLst>
          </p:cNvPr>
          <p:cNvGrpSpPr/>
          <p:nvPr/>
        </p:nvGrpSpPr>
        <p:grpSpPr>
          <a:xfrm>
            <a:off x="5029200" y="2625285"/>
            <a:ext cx="1879756" cy="1057159"/>
            <a:chOff x="5314612" y="2612010"/>
            <a:chExt cx="1879756" cy="1057159"/>
          </a:xfrm>
        </p:grpSpPr>
        <p:cxnSp>
          <p:nvCxnSpPr>
            <p:cNvPr id="30" name="Straight Arrow Connector 29">
              <a:extLst>
                <a:ext uri="{FF2B5EF4-FFF2-40B4-BE49-F238E27FC236}">
                  <a16:creationId xmlns:a16="http://schemas.microsoft.com/office/drawing/2014/main" id="{95DF1A79-454E-1D48-9199-200B6E0121ED}"/>
                </a:ext>
              </a:extLst>
            </p:cNvPr>
            <p:cNvCxnSpPr>
              <a:cxnSpLocks/>
            </p:cNvCxnSpPr>
            <p:nvPr/>
          </p:nvCxnSpPr>
          <p:spPr>
            <a:xfrm flipH="1">
              <a:off x="5314612" y="3669169"/>
              <a:ext cx="1767016" cy="0"/>
            </a:xfrm>
            <a:prstGeom prst="straightConnector1">
              <a:avLst/>
            </a:prstGeom>
            <a:ln>
              <a:solidFill>
                <a:schemeClr val="accent2"/>
              </a:solidFill>
              <a:tailEnd type="triangle"/>
            </a:ln>
          </p:spPr>
          <p:style>
            <a:lnRef idx="3">
              <a:schemeClr val="accent3"/>
            </a:lnRef>
            <a:fillRef idx="0">
              <a:schemeClr val="accent3"/>
            </a:fillRef>
            <a:effectRef idx="2">
              <a:schemeClr val="accent3"/>
            </a:effectRef>
            <a:fontRef idx="minor">
              <a:schemeClr val="tx1"/>
            </a:fontRef>
          </p:style>
        </p:cxnSp>
        <p:sp>
          <p:nvSpPr>
            <p:cNvPr id="32" name="TextBox 31">
              <a:extLst>
                <a:ext uri="{FF2B5EF4-FFF2-40B4-BE49-F238E27FC236}">
                  <a16:creationId xmlns:a16="http://schemas.microsoft.com/office/drawing/2014/main" id="{1F53CEBA-1557-3D42-844D-6E42C91DE938}"/>
                </a:ext>
              </a:extLst>
            </p:cNvPr>
            <p:cNvSpPr txBox="1"/>
            <p:nvPr/>
          </p:nvSpPr>
          <p:spPr>
            <a:xfrm>
              <a:off x="5728902" y="2612010"/>
              <a:ext cx="1465466" cy="923330"/>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Pull or Build</a:t>
              </a:r>
            </a:p>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 </a:t>
              </a:r>
            </a:p>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Launch</a:t>
              </a:r>
            </a:p>
          </p:txBody>
        </p:sp>
      </p:grpSp>
      <p:sp>
        <p:nvSpPr>
          <p:cNvPr id="46" name="Title 1">
            <a:extLst>
              <a:ext uri="{FF2B5EF4-FFF2-40B4-BE49-F238E27FC236}">
                <a16:creationId xmlns:a16="http://schemas.microsoft.com/office/drawing/2014/main" id="{B5D47C60-A8F9-C24E-BD82-4C96EE697EC8}"/>
              </a:ext>
            </a:extLst>
          </p:cNvPr>
          <p:cNvSpPr txBox="1">
            <a:spLocks/>
          </p:cNvSpPr>
          <p:nvPr/>
        </p:nvSpPr>
        <p:spPr>
          <a:xfrm>
            <a:off x="631757" y="114934"/>
            <a:ext cx="8512243" cy="9272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b="1" dirty="0"/>
              <a:t>Containerization</a:t>
            </a:r>
          </a:p>
        </p:txBody>
      </p:sp>
      <p:pic>
        <p:nvPicPr>
          <p:cNvPr id="47" name="Picture 46">
            <a:extLst>
              <a:ext uri="{FF2B5EF4-FFF2-40B4-BE49-F238E27FC236}">
                <a16:creationId xmlns:a16="http://schemas.microsoft.com/office/drawing/2014/main" id="{4717BE6C-B230-7746-85E0-2D4AEED23D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6152" y="252983"/>
            <a:ext cx="651184" cy="651184"/>
          </a:xfrm>
          <a:prstGeom prst="rect">
            <a:avLst/>
          </a:prstGeom>
        </p:spPr>
      </p:pic>
      <p:grpSp>
        <p:nvGrpSpPr>
          <p:cNvPr id="55" name="Group 54">
            <a:extLst>
              <a:ext uri="{FF2B5EF4-FFF2-40B4-BE49-F238E27FC236}">
                <a16:creationId xmlns:a16="http://schemas.microsoft.com/office/drawing/2014/main" id="{79F563B0-A928-4E4E-9D80-E8F565EE4776}"/>
              </a:ext>
            </a:extLst>
          </p:cNvPr>
          <p:cNvGrpSpPr/>
          <p:nvPr/>
        </p:nvGrpSpPr>
        <p:grpSpPr>
          <a:xfrm>
            <a:off x="347241" y="1659534"/>
            <a:ext cx="4387700" cy="3050214"/>
            <a:chOff x="347241" y="1659534"/>
            <a:chExt cx="4387700" cy="3050214"/>
          </a:xfrm>
        </p:grpSpPr>
        <p:grpSp>
          <p:nvGrpSpPr>
            <p:cNvPr id="15" name="Group 14">
              <a:extLst>
                <a:ext uri="{FF2B5EF4-FFF2-40B4-BE49-F238E27FC236}">
                  <a16:creationId xmlns:a16="http://schemas.microsoft.com/office/drawing/2014/main" id="{56ADD50C-B83B-7B44-BF1F-76F422BE0DB6}"/>
                </a:ext>
              </a:extLst>
            </p:cNvPr>
            <p:cNvGrpSpPr/>
            <p:nvPr/>
          </p:nvGrpSpPr>
          <p:grpSpPr>
            <a:xfrm>
              <a:off x="347241" y="1659534"/>
              <a:ext cx="4387700" cy="3050214"/>
              <a:chOff x="641500" y="1074338"/>
              <a:chExt cx="4313558" cy="3158392"/>
            </a:xfrm>
          </p:grpSpPr>
          <p:sp>
            <p:nvSpPr>
              <p:cNvPr id="26" name="Rectangle 25">
                <a:extLst>
                  <a:ext uri="{FF2B5EF4-FFF2-40B4-BE49-F238E27FC236}">
                    <a16:creationId xmlns:a16="http://schemas.microsoft.com/office/drawing/2014/main" id="{E72EE70A-61CC-A741-A47B-F89A61560F0E}"/>
                  </a:ext>
                </a:extLst>
              </p:cNvPr>
              <p:cNvSpPr/>
              <p:nvPr/>
            </p:nvSpPr>
            <p:spPr>
              <a:xfrm>
                <a:off x="641501" y="3616859"/>
                <a:ext cx="4313557" cy="615871"/>
              </a:xfrm>
              <a:prstGeom prst="rect">
                <a:avLst/>
              </a:prstGeom>
              <a:solidFill>
                <a:schemeClr val="bg1"/>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D2E7AC42-8809-9048-9713-E927561F522D}"/>
                  </a:ext>
                </a:extLst>
              </p:cNvPr>
              <p:cNvSpPr/>
              <p:nvPr/>
            </p:nvSpPr>
            <p:spPr>
              <a:xfrm>
                <a:off x="641500" y="1074338"/>
                <a:ext cx="4313557" cy="2537221"/>
              </a:xfrm>
              <a:prstGeom prst="rect">
                <a:avLst/>
              </a:prstGeom>
              <a:solidFill>
                <a:schemeClr val="accent2"/>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b"/>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Container Cluster</a:t>
                </a:r>
              </a:p>
            </p:txBody>
          </p:sp>
          <p:grpSp>
            <p:nvGrpSpPr>
              <p:cNvPr id="5" name="Group 4">
                <a:extLst>
                  <a:ext uri="{FF2B5EF4-FFF2-40B4-BE49-F238E27FC236}">
                    <a16:creationId xmlns:a16="http://schemas.microsoft.com/office/drawing/2014/main" id="{098A8A89-2A57-5A43-AFF9-971225B9E984}"/>
                  </a:ext>
                </a:extLst>
              </p:cNvPr>
              <p:cNvGrpSpPr/>
              <p:nvPr/>
            </p:nvGrpSpPr>
            <p:grpSpPr>
              <a:xfrm>
                <a:off x="1469264" y="1301616"/>
                <a:ext cx="2791657" cy="1818665"/>
                <a:chOff x="775131" y="1609105"/>
                <a:chExt cx="2791657" cy="1818665"/>
              </a:xfrm>
            </p:grpSpPr>
            <p:sp>
              <p:nvSpPr>
                <p:cNvPr id="20" name="Rectangle 19">
                  <a:extLst>
                    <a:ext uri="{FF2B5EF4-FFF2-40B4-BE49-F238E27FC236}">
                      <a16:creationId xmlns:a16="http://schemas.microsoft.com/office/drawing/2014/main" id="{F6A6ECB6-C2E2-494C-8822-120FD44C942D}"/>
                    </a:ext>
                  </a:extLst>
                </p:cNvPr>
                <p:cNvSpPr/>
                <p:nvPr/>
              </p:nvSpPr>
              <p:spPr>
                <a:xfrm>
                  <a:off x="775131" y="1609105"/>
                  <a:ext cx="2620486" cy="1593939"/>
                </a:xfrm>
                <a:prstGeom prst="rect">
                  <a:avLst/>
                </a:prstGeom>
                <a:solidFill>
                  <a:schemeClr val="accent2"/>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b"/>
                <a:lstStyle/>
                <a:p>
                  <a:pPr algn="ctr"/>
                  <a:r>
                    <a:rPr lang="en-US" dirty="0"/>
                    <a:t>MMS Container</a:t>
                  </a:r>
                </a:p>
              </p:txBody>
            </p:sp>
            <p:sp>
              <p:nvSpPr>
                <p:cNvPr id="21" name="Rectangle 20">
                  <a:extLst>
                    <a:ext uri="{FF2B5EF4-FFF2-40B4-BE49-F238E27FC236}">
                      <a16:creationId xmlns:a16="http://schemas.microsoft.com/office/drawing/2014/main" id="{97F6FA52-4F0C-F048-9930-4A79BBD6644C}"/>
                    </a:ext>
                  </a:extLst>
                </p:cNvPr>
                <p:cNvSpPr/>
                <p:nvPr/>
              </p:nvSpPr>
              <p:spPr>
                <a:xfrm>
                  <a:off x="854643" y="1717220"/>
                  <a:ext cx="2620486" cy="1622124"/>
                </a:xfrm>
                <a:prstGeom prst="rect">
                  <a:avLst/>
                </a:prstGeom>
                <a:solidFill>
                  <a:schemeClr val="accent2"/>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b"/>
                <a:lstStyle/>
                <a:p>
                  <a:pPr algn="ctr"/>
                  <a:r>
                    <a:rPr lang="en-US" dirty="0"/>
                    <a:t>MMS Container</a:t>
                  </a:r>
                </a:p>
              </p:txBody>
            </p:sp>
            <p:sp>
              <p:nvSpPr>
                <p:cNvPr id="22" name="Rectangle 21">
                  <a:extLst>
                    <a:ext uri="{FF2B5EF4-FFF2-40B4-BE49-F238E27FC236}">
                      <a16:creationId xmlns:a16="http://schemas.microsoft.com/office/drawing/2014/main" id="{510299D1-4251-294F-9BD1-ED223B60886B}"/>
                    </a:ext>
                  </a:extLst>
                </p:cNvPr>
                <p:cNvSpPr/>
                <p:nvPr/>
              </p:nvSpPr>
              <p:spPr>
                <a:xfrm>
                  <a:off x="946302" y="1827680"/>
                  <a:ext cx="2620486" cy="1600090"/>
                </a:xfrm>
                <a:prstGeom prst="rect">
                  <a:avLst/>
                </a:prstGeom>
                <a:solidFill>
                  <a:schemeClr val="accent2"/>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b"/>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MMS Container</a:t>
                  </a:r>
                </a:p>
              </p:txBody>
            </p:sp>
            <p:sp>
              <p:nvSpPr>
                <p:cNvPr id="23" name="Rectangle 22">
                  <a:extLst>
                    <a:ext uri="{FF2B5EF4-FFF2-40B4-BE49-F238E27FC236}">
                      <a16:creationId xmlns:a16="http://schemas.microsoft.com/office/drawing/2014/main" id="{E6A62277-81FC-E649-9914-A9DFE28DD261}"/>
                    </a:ext>
                  </a:extLst>
                </p:cNvPr>
                <p:cNvSpPr/>
                <p:nvPr/>
              </p:nvSpPr>
              <p:spPr>
                <a:xfrm>
                  <a:off x="1110416" y="2435709"/>
                  <a:ext cx="1151986" cy="456270"/>
                </a:xfrm>
                <a:prstGeom prst="rect">
                  <a:avLst/>
                </a:prstGeom>
                <a:solidFill>
                  <a:schemeClr val="accent2"/>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err="1">
                      <a:solidFill>
                        <a:schemeClr val="tx1"/>
                      </a:solidFill>
                      <a:latin typeface="Amazon Ember" panose="020B0603020204020204" pitchFamily="34" charset="0"/>
                      <a:ea typeface="Amazon Ember" panose="020B0603020204020204" pitchFamily="34" charset="0"/>
                      <a:cs typeface="Amazon Ember" panose="020B0603020204020204" pitchFamily="34" charset="0"/>
                    </a:rPr>
                    <a:t>MXNet</a:t>
                  </a: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 name="Rectangle 23">
                  <a:extLst>
                    <a:ext uri="{FF2B5EF4-FFF2-40B4-BE49-F238E27FC236}">
                      <a16:creationId xmlns:a16="http://schemas.microsoft.com/office/drawing/2014/main" id="{79BBB24F-2CCA-A542-A15D-C31FE5F4B468}"/>
                    </a:ext>
                  </a:extLst>
                </p:cNvPr>
                <p:cNvSpPr/>
                <p:nvPr/>
              </p:nvSpPr>
              <p:spPr>
                <a:xfrm>
                  <a:off x="2262402" y="2435709"/>
                  <a:ext cx="1151986" cy="456270"/>
                </a:xfrm>
                <a:prstGeom prst="rect">
                  <a:avLst/>
                </a:prstGeom>
                <a:solidFill>
                  <a:schemeClr val="accent2"/>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err="1">
                      <a:solidFill>
                        <a:schemeClr val="tx1"/>
                      </a:solidFill>
                      <a:latin typeface="Amazon Ember" panose="020B0603020204020204" pitchFamily="34" charset="0"/>
                      <a:ea typeface="Amazon Ember" panose="020B0603020204020204" pitchFamily="34" charset="0"/>
                      <a:cs typeface="Amazon Ember" panose="020B0603020204020204" pitchFamily="34" charset="0"/>
                    </a:rPr>
                    <a:t>Netty</a:t>
                  </a: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Rectangle 24">
                  <a:extLst>
                    <a:ext uri="{FF2B5EF4-FFF2-40B4-BE49-F238E27FC236}">
                      <a16:creationId xmlns:a16="http://schemas.microsoft.com/office/drawing/2014/main" id="{2CFD7744-8FCD-9D44-8E80-8BBE036AB4A2}"/>
                    </a:ext>
                  </a:extLst>
                </p:cNvPr>
                <p:cNvSpPr/>
                <p:nvPr/>
              </p:nvSpPr>
              <p:spPr>
                <a:xfrm>
                  <a:off x="1110416" y="1972796"/>
                  <a:ext cx="2303972" cy="456270"/>
                </a:xfrm>
                <a:prstGeom prst="rect">
                  <a:avLst/>
                </a:prstGeom>
                <a:solidFill>
                  <a:schemeClr val="accent2"/>
                </a:solidFill>
                <a:ln>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err="1">
                      <a:solidFill>
                        <a:schemeClr val="tx1"/>
                      </a:solidFill>
                      <a:latin typeface="Amazon Ember" panose="020B0603020204020204" pitchFamily="34" charset="0"/>
                      <a:ea typeface="Amazon Ember" panose="020B0603020204020204" pitchFamily="34" charset="0"/>
                      <a:cs typeface="Amazon Ember" panose="020B0603020204020204" pitchFamily="34" charset="0"/>
                    </a:rPr>
                    <a:t>MXNet</a:t>
                  </a: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Model Server</a:t>
                  </a:r>
                </a:p>
              </p:txBody>
            </p:sp>
          </p:grpSp>
        </p:grpSp>
        <p:pic>
          <p:nvPicPr>
            <p:cNvPr id="51" name="Picture 50">
              <a:extLst>
                <a:ext uri="{FF2B5EF4-FFF2-40B4-BE49-F238E27FC236}">
                  <a16:creationId xmlns:a16="http://schemas.microsoft.com/office/drawing/2014/main" id="{E5D48564-27A0-3E4E-8815-5F70688E94CD}"/>
                </a:ext>
              </a:extLst>
            </p:cNvPr>
            <p:cNvPicPr>
              <a:picLocks noChangeAspect="1"/>
            </p:cNvPicPr>
            <p:nvPr/>
          </p:nvPicPr>
          <p:blipFill>
            <a:blip r:embed="rId5"/>
            <a:stretch>
              <a:fillRect/>
            </a:stretch>
          </p:blipFill>
          <p:spPr>
            <a:xfrm>
              <a:off x="1363346" y="4225419"/>
              <a:ext cx="2272382" cy="430299"/>
            </a:xfrm>
            <a:prstGeom prst="rect">
              <a:avLst/>
            </a:prstGeom>
            <a:solidFill>
              <a:schemeClr val="bg1"/>
            </a:solidFill>
            <a:effectLst>
              <a:outerShdw dist="20000" sx="1000" sy="1000" rotWithShape="0">
                <a:srgbClr val="000000"/>
              </a:outerShdw>
            </a:effectLst>
          </p:spPr>
          <p:style>
            <a:lnRef idx="3">
              <a:schemeClr val="lt1"/>
            </a:lnRef>
            <a:fillRef idx="1">
              <a:schemeClr val="accent3"/>
            </a:fillRef>
            <a:effectRef idx="1">
              <a:schemeClr val="accent3"/>
            </a:effectRef>
            <a:fontRef idx="minor">
              <a:schemeClr val="lt1"/>
            </a:fontRef>
          </p:style>
        </p:pic>
      </p:grpSp>
      <p:sp>
        <p:nvSpPr>
          <p:cNvPr id="54" name="TextBox 53">
            <a:extLst>
              <a:ext uri="{FF2B5EF4-FFF2-40B4-BE49-F238E27FC236}">
                <a16:creationId xmlns:a16="http://schemas.microsoft.com/office/drawing/2014/main" id="{16ACA1D7-E4AB-CA46-B365-1787FD85EAAA}"/>
              </a:ext>
            </a:extLst>
          </p:cNvPr>
          <p:cNvSpPr txBox="1"/>
          <p:nvPr/>
        </p:nvSpPr>
        <p:spPr>
          <a:xfrm>
            <a:off x="347240" y="858116"/>
            <a:ext cx="8495817" cy="590611"/>
          </a:xfrm>
          <a:prstGeom prst="rect">
            <a:avLst/>
          </a:prstGeom>
          <a:noFill/>
        </p:spPr>
        <p:txBody>
          <a:bodyPr wrap="square" rtlCol="0">
            <a:spAutoFit/>
          </a:bodyPr>
          <a:lstStyle/>
          <a:p>
            <a:pPr algn="ctr">
              <a:lnSpc>
                <a:spcPct val="150000"/>
              </a:lnSpc>
            </a:pPr>
            <a:r>
              <a:rPr lang="en-US" sz="2400" dirty="0">
                <a:latin typeface="Amazon Ember" panose="020B0603020204020204" pitchFamily="34" charset="0"/>
                <a:ea typeface="Amazon Ember" panose="020B0603020204020204" pitchFamily="34" charset="0"/>
                <a:cs typeface="Amazon Ember" panose="020B0603020204020204" pitchFamily="34" charset="0"/>
              </a:rPr>
              <a:t>Lightweight virtualization, isolation, runs anywhere </a:t>
            </a:r>
          </a:p>
        </p:txBody>
      </p:sp>
      <p:sp>
        <p:nvSpPr>
          <p:cNvPr id="56" name="TextBox 55">
            <a:hlinkClick r:id="" action="ppaction://noaction"/>
            <a:extLst>
              <a:ext uri="{FF2B5EF4-FFF2-40B4-BE49-F238E27FC236}">
                <a16:creationId xmlns:a16="http://schemas.microsoft.com/office/drawing/2014/main" id="{A48EA2F6-2C55-A24D-AA77-364D1E1465B7}"/>
              </a:ext>
            </a:extLst>
          </p:cNvPr>
          <p:cNvSpPr txBox="1"/>
          <p:nvPr/>
        </p:nvSpPr>
        <p:spPr>
          <a:xfrm>
            <a:off x="7433154" y="4588734"/>
            <a:ext cx="771232" cy="338554"/>
          </a:xfrm>
          <a:prstGeom prst="rect">
            <a:avLst/>
          </a:prstGeom>
          <a:noFill/>
        </p:spPr>
        <p:txBody>
          <a:bodyPr wrap="square" rtlCol="0">
            <a:spAutoFit/>
          </a:bodyPr>
          <a:lstStyle/>
          <a:p>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hlinkClick r:id="" action="ppaction://noaction"/>
              </a:rPr>
              <a:t>Back</a:t>
            </a:r>
            <a:endPar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8" name="TextBox 27">
            <a:extLst>
              <a:ext uri="{FF2B5EF4-FFF2-40B4-BE49-F238E27FC236}">
                <a16:creationId xmlns:a16="http://schemas.microsoft.com/office/drawing/2014/main" id="{18C8EB1D-FB3B-9C4F-A896-658EEDD86968}"/>
              </a:ext>
            </a:extLst>
          </p:cNvPr>
          <p:cNvSpPr txBox="1"/>
          <p:nvPr/>
        </p:nvSpPr>
        <p:spPr>
          <a:xfrm>
            <a:off x="7474269" y="4889456"/>
            <a:ext cx="1669731" cy="254044"/>
          </a:xfrm>
          <a:prstGeom prst="rect">
            <a:avLst/>
          </a:prstGeom>
          <a:solidFill>
            <a:schemeClr val="bg2">
              <a:lumMod val="75000"/>
              <a:alpha val="56000"/>
            </a:schemeClr>
          </a:solidFill>
        </p:spPr>
        <p:txBody>
          <a:bodyPr wrap="square" rtlCol="0">
            <a:spAutoFit/>
          </a:bodyPr>
          <a:lstStyle/>
          <a:p>
            <a:r>
              <a:rPr lang="en-US" sz="1051" b="1" dirty="0"/>
              <a:t>Credits:  </a:t>
            </a:r>
            <a:r>
              <a:rPr lang="en-US" sz="1051" dirty="0" err="1"/>
              <a:t>Hagay</a:t>
            </a:r>
            <a:r>
              <a:rPr lang="en-US" sz="1051" dirty="0"/>
              <a:t> </a:t>
            </a:r>
            <a:r>
              <a:rPr lang="en-US" sz="1051" dirty="0" err="1"/>
              <a:t>Lupesko</a:t>
            </a:r>
            <a:endParaRPr lang="en-US" sz="1051" dirty="0"/>
          </a:p>
        </p:txBody>
      </p:sp>
    </p:spTree>
    <p:extLst>
      <p:ext uri="{BB962C8B-B14F-4D97-AF65-F5344CB8AC3E}">
        <p14:creationId xmlns:p14="http://schemas.microsoft.com/office/powerpoint/2010/main" val="1294215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xEl>
                                              <p:pRg st="0" end="0"/>
                                            </p:txEl>
                                          </p:spTgt>
                                        </p:tgtEl>
                                        <p:attrNameLst>
                                          <p:attrName>style.visibility</p:attrName>
                                        </p:attrNameLst>
                                      </p:cBhvr>
                                      <p:to>
                                        <p:strVal val="visible"/>
                                      </p:to>
                                    </p:set>
                                    <p:animEffect transition="in" filter="fade">
                                      <p:cBhvr>
                                        <p:cTn id="7" dur="500"/>
                                        <p:tgtEl>
                                          <p:spTgt spid="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fade">
                                      <p:cBhvr>
                                        <p:cTn id="26"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4" grpId="0" build="p"/>
      <p:bldP spid="5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7CA2B891-4B53-464F-9FB7-C1DDF623A7D9}"/>
              </a:ext>
            </a:extLst>
          </p:cNvPr>
          <p:cNvPicPr>
            <a:picLocks noChangeAspect="1"/>
          </p:cNvPicPr>
          <p:nvPr/>
        </p:nvPicPr>
        <p:blipFill rotWithShape="1">
          <a:blip r:embed="rId3"/>
          <a:srcRect r="17735" b="33921"/>
          <a:stretch/>
        </p:blipFill>
        <p:spPr>
          <a:xfrm>
            <a:off x="10972799" y="10791680"/>
            <a:ext cx="2743201" cy="1636857"/>
          </a:xfrm>
          <a:prstGeom prst="rect">
            <a:avLst/>
          </a:prstGeom>
        </p:spPr>
      </p:pic>
      <p:pic>
        <p:nvPicPr>
          <p:cNvPr id="35" name="Picture 34">
            <a:extLst>
              <a:ext uri="{FF2B5EF4-FFF2-40B4-BE49-F238E27FC236}">
                <a16:creationId xmlns:a16="http://schemas.microsoft.com/office/drawing/2014/main" id="{D78496DA-8184-444D-A40A-40F39C2FE6AE}"/>
              </a:ext>
            </a:extLst>
          </p:cNvPr>
          <p:cNvPicPr>
            <a:picLocks noChangeAspect="1"/>
          </p:cNvPicPr>
          <p:nvPr/>
        </p:nvPicPr>
        <p:blipFill rotWithShape="1">
          <a:blip r:embed="rId3"/>
          <a:srcRect r="17735" b="33921"/>
          <a:stretch/>
        </p:blipFill>
        <p:spPr>
          <a:xfrm>
            <a:off x="11125199" y="10944080"/>
            <a:ext cx="2743201" cy="1636857"/>
          </a:xfrm>
          <a:prstGeom prst="rect">
            <a:avLst/>
          </a:prstGeom>
        </p:spPr>
      </p:pic>
      <p:sp>
        <p:nvSpPr>
          <p:cNvPr id="17" name="Title 1">
            <a:extLst>
              <a:ext uri="{FF2B5EF4-FFF2-40B4-BE49-F238E27FC236}">
                <a16:creationId xmlns:a16="http://schemas.microsoft.com/office/drawing/2014/main" id="{5E749BBA-35B7-4B4A-A0E0-6CF7C024FDDA}"/>
              </a:ext>
            </a:extLst>
          </p:cNvPr>
          <p:cNvSpPr txBox="1">
            <a:spLocks/>
          </p:cNvSpPr>
          <p:nvPr/>
        </p:nvSpPr>
        <p:spPr>
          <a:xfrm>
            <a:off x="631760" y="114936"/>
            <a:ext cx="8512243" cy="9272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r>
              <a:rPr lang="en-US" b="1" dirty="0" err="1">
                <a:solidFill>
                  <a:schemeClr val="tx1"/>
                </a:solidFill>
              </a:rPr>
              <a:t>MXNet</a:t>
            </a:r>
            <a:r>
              <a:rPr lang="en-US" b="1" dirty="0">
                <a:solidFill>
                  <a:schemeClr val="tx1"/>
                </a:solidFill>
              </a:rPr>
              <a:t> Model Server</a:t>
            </a:r>
          </a:p>
        </p:txBody>
      </p:sp>
      <p:sp>
        <p:nvSpPr>
          <p:cNvPr id="11" name="TextBox 10">
            <a:extLst>
              <a:ext uri="{FF2B5EF4-FFF2-40B4-BE49-F238E27FC236}">
                <a16:creationId xmlns:a16="http://schemas.microsoft.com/office/drawing/2014/main" id="{E102451A-31AB-6E41-BB59-24D451B9EF8E}"/>
              </a:ext>
            </a:extLst>
          </p:cNvPr>
          <p:cNvSpPr txBox="1"/>
          <p:nvPr/>
        </p:nvSpPr>
        <p:spPr>
          <a:xfrm>
            <a:off x="631759" y="1042218"/>
            <a:ext cx="6213887" cy="3277564"/>
          </a:xfrm>
          <a:prstGeom prst="rect">
            <a:avLst/>
          </a:prstGeom>
          <a:noFill/>
        </p:spPr>
        <p:txBody>
          <a:bodyPr wrap="square" rtlCol="0">
            <a:spAutoFit/>
          </a:bodyPr>
          <a:lstStyle/>
          <a:p>
            <a:pPr marL="342891" indent="-342891">
              <a:lnSpc>
                <a:spcPct val="150000"/>
              </a:lnSpc>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Machine learning model server</a:t>
            </a:r>
          </a:p>
          <a:p>
            <a:pPr marL="342891" indent="-342891">
              <a:lnSpc>
                <a:spcPct val="150000"/>
              </a:lnSpc>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Serves </a:t>
            </a:r>
            <a:r>
              <a:rPr lang="en-US" sz="2000" dirty="0" err="1">
                <a:latin typeface="Amazon Ember" panose="020B0603020204020204" pitchFamily="34" charset="0"/>
                <a:ea typeface="Amazon Ember" panose="020B0603020204020204" pitchFamily="34" charset="0"/>
                <a:cs typeface="Amazon Ember" panose="020B0603020204020204" pitchFamily="34" charset="0"/>
              </a:rPr>
              <a:t>MXNet</a:t>
            </a:r>
            <a:r>
              <a:rPr lang="en-US" sz="2000" dirty="0">
                <a:latin typeface="Amazon Ember" panose="020B0603020204020204" pitchFamily="34" charset="0"/>
                <a:ea typeface="Amazon Ember" panose="020B0603020204020204" pitchFamily="34" charset="0"/>
                <a:cs typeface="Amazon Ember" panose="020B0603020204020204" pitchFamily="34" charset="0"/>
              </a:rPr>
              <a:t> and ONNX models</a:t>
            </a:r>
          </a:p>
          <a:p>
            <a:pPr marL="342891" indent="-342891">
              <a:lnSpc>
                <a:spcPct val="150000"/>
              </a:lnSpc>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Automated HTTP endpoints setup</a:t>
            </a:r>
          </a:p>
          <a:p>
            <a:pPr marL="342891" indent="-342891">
              <a:lnSpc>
                <a:spcPct val="150000"/>
              </a:lnSpc>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Auto-scales to all available CPUs and GPUs</a:t>
            </a:r>
          </a:p>
          <a:p>
            <a:pPr marL="342891" indent="-342891">
              <a:lnSpc>
                <a:spcPct val="150000"/>
              </a:lnSpc>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Pre-built and configured containers</a:t>
            </a:r>
          </a:p>
          <a:p>
            <a:pPr marL="342891" indent="-342891">
              <a:lnSpc>
                <a:spcPct val="150000"/>
              </a:lnSpc>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CLI to package model artifacts for serving</a:t>
            </a:r>
          </a:p>
          <a:p>
            <a:pPr marL="342891" indent="-342891">
              <a:lnSpc>
                <a:spcPct val="150000"/>
              </a:lnSpc>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Open source project under AWS Labs</a:t>
            </a:r>
          </a:p>
        </p:txBody>
      </p:sp>
      <p:grpSp>
        <p:nvGrpSpPr>
          <p:cNvPr id="3" name="Group 2">
            <a:extLst>
              <a:ext uri="{FF2B5EF4-FFF2-40B4-BE49-F238E27FC236}">
                <a16:creationId xmlns:a16="http://schemas.microsoft.com/office/drawing/2014/main" id="{C4206B53-457C-8545-B063-24A2B2611E54}"/>
              </a:ext>
            </a:extLst>
          </p:cNvPr>
          <p:cNvGrpSpPr/>
          <p:nvPr/>
        </p:nvGrpSpPr>
        <p:grpSpPr>
          <a:xfrm>
            <a:off x="2895600" y="1394378"/>
            <a:ext cx="5965095" cy="3477618"/>
            <a:chOff x="3744770" y="1704038"/>
            <a:chExt cx="5965095" cy="3477615"/>
          </a:xfrm>
        </p:grpSpPr>
        <p:pic>
          <p:nvPicPr>
            <p:cNvPr id="6" name="Picture 5">
              <a:extLst>
                <a:ext uri="{FF2B5EF4-FFF2-40B4-BE49-F238E27FC236}">
                  <a16:creationId xmlns:a16="http://schemas.microsoft.com/office/drawing/2014/main" id="{89C456EC-72CE-9B40-B977-0482122BA3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0223" y="1704038"/>
              <a:ext cx="1605176" cy="1605176"/>
            </a:xfrm>
            <a:prstGeom prst="rect">
              <a:avLst/>
            </a:prstGeom>
          </p:spPr>
        </p:pic>
        <p:sp>
          <p:nvSpPr>
            <p:cNvPr id="2" name="Rectangle 1">
              <a:extLst>
                <a:ext uri="{FF2B5EF4-FFF2-40B4-BE49-F238E27FC236}">
                  <a16:creationId xmlns:a16="http://schemas.microsoft.com/office/drawing/2014/main" id="{E2358D5A-69C3-0040-9E59-513A49CC3E7A}"/>
                </a:ext>
              </a:extLst>
            </p:cNvPr>
            <p:cNvSpPr/>
            <p:nvPr/>
          </p:nvSpPr>
          <p:spPr>
            <a:xfrm>
              <a:off x="3744770" y="4781543"/>
              <a:ext cx="5965095" cy="400110"/>
            </a:xfrm>
            <a:prstGeom prst="rect">
              <a:avLst/>
            </a:prstGeom>
          </p:spPr>
          <p:txBody>
            <a:bodyPr wrap="none">
              <a:spAutoFit/>
            </a:bodyPr>
            <a:lstStyle/>
            <a:p>
              <a:r>
                <a:rPr lang="en-US" sz="2000" dirty="0"/>
                <a:t>https://</a:t>
              </a:r>
              <a:r>
                <a:rPr lang="en-US" sz="2000" dirty="0" err="1"/>
                <a:t>github.com</a:t>
              </a:r>
              <a:r>
                <a:rPr lang="en-US" sz="2000" dirty="0"/>
                <a:t>/</a:t>
              </a:r>
              <a:r>
                <a:rPr lang="en-US" sz="2000" dirty="0" err="1"/>
                <a:t>awslabs</a:t>
              </a:r>
              <a:r>
                <a:rPr lang="en-US" sz="2000" dirty="0"/>
                <a:t>/</a:t>
              </a:r>
              <a:r>
                <a:rPr lang="en-US" sz="2000" dirty="0" err="1"/>
                <a:t>mxnet</a:t>
              </a:r>
              <a:r>
                <a:rPr lang="en-US" sz="2000" dirty="0"/>
                <a:t>-model-server</a:t>
              </a:r>
            </a:p>
          </p:txBody>
        </p:sp>
      </p:grpSp>
      <p:sp>
        <p:nvSpPr>
          <p:cNvPr id="9" name="TextBox 8">
            <a:extLst>
              <a:ext uri="{FF2B5EF4-FFF2-40B4-BE49-F238E27FC236}">
                <a16:creationId xmlns:a16="http://schemas.microsoft.com/office/drawing/2014/main" id="{87DD1D6E-3DDD-024D-A572-EC0FBE9A9816}"/>
              </a:ext>
            </a:extLst>
          </p:cNvPr>
          <p:cNvSpPr txBox="1"/>
          <p:nvPr/>
        </p:nvSpPr>
        <p:spPr>
          <a:xfrm>
            <a:off x="7474269" y="4918532"/>
            <a:ext cx="1669731" cy="254044"/>
          </a:xfrm>
          <a:prstGeom prst="rect">
            <a:avLst/>
          </a:prstGeom>
          <a:solidFill>
            <a:schemeClr val="bg2">
              <a:lumMod val="75000"/>
              <a:alpha val="56000"/>
            </a:schemeClr>
          </a:solidFill>
        </p:spPr>
        <p:txBody>
          <a:bodyPr wrap="square" rtlCol="0">
            <a:spAutoFit/>
          </a:bodyPr>
          <a:lstStyle/>
          <a:p>
            <a:r>
              <a:rPr lang="en-US" sz="1051" b="1" dirty="0"/>
              <a:t>Credits:  </a:t>
            </a:r>
            <a:r>
              <a:rPr lang="en-US" sz="1051" dirty="0" err="1"/>
              <a:t>Hagay</a:t>
            </a:r>
            <a:r>
              <a:rPr lang="en-US" sz="1051" dirty="0"/>
              <a:t> </a:t>
            </a:r>
            <a:r>
              <a:rPr lang="en-US" sz="1051" dirty="0" err="1"/>
              <a:t>Lupesko</a:t>
            </a:r>
            <a:endParaRPr lang="en-US" sz="1051" dirty="0"/>
          </a:p>
        </p:txBody>
      </p:sp>
    </p:spTree>
    <p:extLst>
      <p:ext uri="{BB962C8B-B14F-4D97-AF65-F5344CB8AC3E}">
        <p14:creationId xmlns:p14="http://schemas.microsoft.com/office/powerpoint/2010/main" val="93297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fade">
                                      <p:cBhvr>
                                        <p:cTn id="27" dur="500"/>
                                        <p:tgtEl>
                                          <p:spTgt spid="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fade">
                                      <p:cBhvr>
                                        <p:cTn id="32" dur="500"/>
                                        <p:tgtEl>
                                          <p:spTgt spid="1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6" end="6"/>
                                            </p:txEl>
                                          </p:spTgt>
                                        </p:tgtEl>
                                        <p:attrNameLst>
                                          <p:attrName>style.visibility</p:attrName>
                                        </p:attrNameLst>
                                      </p:cBhvr>
                                      <p:to>
                                        <p:strVal val="visible"/>
                                      </p:to>
                                    </p:set>
                                    <p:animEffect transition="in" filter="fade">
                                      <p:cBhvr>
                                        <p:cTn id="37"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2B992-69D0-2A4C-BAE7-63C28C9B4F11}"/>
              </a:ext>
            </a:extLst>
          </p:cNvPr>
          <p:cNvSpPr>
            <a:spLocks noGrp="1"/>
          </p:cNvSpPr>
          <p:nvPr>
            <p:ph type="title"/>
          </p:nvPr>
        </p:nvSpPr>
        <p:spPr>
          <a:xfrm>
            <a:off x="628650" y="31750"/>
            <a:ext cx="7886700" cy="994172"/>
          </a:xfrm>
        </p:spPr>
        <p:txBody>
          <a:bodyPr/>
          <a:lstStyle/>
          <a:p>
            <a:r>
              <a:rPr lang="en-US" dirty="0"/>
              <a:t>MMS Demo</a:t>
            </a:r>
          </a:p>
        </p:txBody>
      </p:sp>
      <p:pic>
        <p:nvPicPr>
          <p:cNvPr id="5" name="MMS Demo.mov">
            <a:hlinkClick r:id="" action="ppaction://media"/>
            <a:extLst>
              <a:ext uri="{FF2B5EF4-FFF2-40B4-BE49-F238E27FC236}">
                <a16:creationId xmlns:a16="http://schemas.microsoft.com/office/drawing/2014/main" id="{3BB5E3F1-F59D-7944-AA7E-C546C424EDEF}"/>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4"/>
          <a:stretch>
            <a:fillRect/>
          </a:stretch>
        </p:blipFill>
        <p:spPr>
          <a:xfrm>
            <a:off x="773534" y="895350"/>
            <a:ext cx="7596932" cy="3835797"/>
          </a:xfrm>
        </p:spPr>
      </p:pic>
    </p:spTree>
    <p:extLst>
      <p:ext uri="{BB962C8B-B14F-4D97-AF65-F5344CB8AC3E}">
        <p14:creationId xmlns:p14="http://schemas.microsoft.com/office/powerpoint/2010/main" val="1067598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16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18FB3-FE3B-3949-8F08-5E018E562197}"/>
              </a:ext>
            </a:extLst>
          </p:cNvPr>
          <p:cNvSpPr>
            <a:spLocks noGrp="1"/>
          </p:cNvSpPr>
          <p:nvPr>
            <p:ph type="title"/>
          </p:nvPr>
        </p:nvSpPr>
        <p:spPr/>
        <p:txBody>
          <a:bodyPr/>
          <a:lstStyle/>
          <a:p>
            <a:endParaRPr lang="en-US" dirty="0"/>
          </a:p>
        </p:txBody>
      </p:sp>
      <p:pic>
        <p:nvPicPr>
          <p:cNvPr id="8" name="Picture 7">
            <a:extLst>
              <a:ext uri="{FF2B5EF4-FFF2-40B4-BE49-F238E27FC236}">
                <a16:creationId xmlns:a16="http://schemas.microsoft.com/office/drawing/2014/main" id="{515EBB00-5AC4-8944-BFD8-C53F8CB0945E}"/>
              </a:ext>
            </a:extLst>
          </p:cNvPr>
          <p:cNvPicPr>
            <a:picLocks noChangeAspect="1"/>
          </p:cNvPicPr>
          <p:nvPr/>
        </p:nvPicPr>
        <p:blipFill>
          <a:blip r:embed="rId3"/>
          <a:stretch>
            <a:fillRect/>
          </a:stretch>
        </p:blipFill>
        <p:spPr>
          <a:xfrm>
            <a:off x="4656127" y="1"/>
            <a:ext cx="4411673" cy="5143500"/>
          </a:xfrm>
          <a:prstGeom prst="rect">
            <a:avLst/>
          </a:prstGeom>
        </p:spPr>
      </p:pic>
      <p:pic>
        <p:nvPicPr>
          <p:cNvPr id="12" name="Content Placeholder 11">
            <a:extLst>
              <a:ext uri="{FF2B5EF4-FFF2-40B4-BE49-F238E27FC236}">
                <a16:creationId xmlns:a16="http://schemas.microsoft.com/office/drawing/2014/main" id="{2A39D56D-45A0-5742-80DE-401261EA10F4}"/>
              </a:ext>
            </a:extLst>
          </p:cNvPr>
          <p:cNvPicPr>
            <a:picLocks noGrp="1"/>
          </p:cNvPicPr>
          <p:nvPr>
            <p:ph idx="1"/>
          </p:nvPr>
        </p:nvPicPr>
        <p:blipFill>
          <a:blip r:embed="rId4"/>
          <a:stretch>
            <a:fillRect/>
          </a:stretch>
        </p:blipFill>
        <p:spPr>
          <a:xfrm>
            <a:off x="0" y="1"/>
            <a:ext cx="4656127" cy="5143499"/>
          </a:xfrm>
        </p:spPr>
      </p:pic>
    </p:spTree>
    <p:extLst>
      <p:ext uri="{BB962C8B-B14F-4D97-AF65-F5344CB8AC3E}">
        <p14:creationId xmlns:p14="http://schemas.microsoft.com/office/powerpoint/2010/main" val="6675947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9" y="209550"/>
            <a:ext cx="8205304" cy="545741"/>
          </a:xfrm>
        </p:spPr>
        <p:txBody>
          <a:bodyPr>
            <a:normAutofit fontScale="90000"/>
          </a:bodyPr>
          <a:lstStyle/>
          <a:p>
            <a:r>
              <a:rPr lang="en-US" sz="3600" b="0" dirty="0"/>
              <a:t>Apache MXNet Social</a:t>
            </a:r>
          </a:p>
        </p:txBody>
      </p:sp>
      <p:sp>
        <p:nvSpPr>
          <p:cNvPr id="4" name="Content Placeholder 3">
            <a:extLst>
              <a:ext uri="{FF2B5EF4-FFF2-40B4-BE49-F238E27FC236}">
                <a16:creationId xmlns:a16="http://schemas.microsoft.com/office/drawing/2014/main" id="{37370179-C6DB-8A4E-B36D-C750F5B55113}"/>
              </a:ext>
            </a:extLst>
          </p:cNvPr>
          <p:cNvSpPr>
            <a:spLocks noGrp="1"/>
          </p:cNvSpPr>
          <p:nvPr>
            <p:ph sz="half" idx="1"/>
          </p:nvPr>
        </p:nvSpPr>
        <p:spPr>
          <a:xfrm>
            <a:off x="443605" y="891041"/>
            <a:ext cx="3213995" cy="461509"/>
          </a:xfrm>
        </p:spPr>
        <p:txBody>
          <a:bodyPr>
            <a:normAutofit/>
          </a:bodyPr>
          <a:lstStyle/>
          <a:p>
            <a:pPr marL="0" indent="0">
              <a:buNone/>
            </a:pPr>
            <a:r>
              <a:rPr lang="en-US" sz="1600" dirty="0">
                <a:solidFill>
                  <a:schemeClr val="bg1"/>
                </a:solidFill>
              </a:rPr>
              <a:t>YouTube: /</a:t>
            </a:r>
            <a:r>
              <a:rPr lang="en-US" sz="1600" dirty="0" err="1">
                <a:solidFill>
                  <a:schemeClr val="bg1"/>
                </a:solidFill>
              </a:rPr>
              <a:t>apachemxnet</a:t>
            </a:r>
            <a:endParaRPr lang="en-US" sz="1600" dirty="0">
              <a:solidFill>
                <a:schemeClr val="bg1"/>
              </a:solidFill>
            </a:endParaRPr>
          </a:p>
          <a:p>
            <a:pPr marL="0" indent="0">
              <a:buNone/>
            </a:pPr>
            <a:endParaRPr lang="en-US" sz="1600" dirty="0"/>
          </a:p>
        </p:txBody>
      </p:sp>
      <p:pic>
        <p:nvPicPr>
          <p:cNvPr id="5" name="Picture 4">
            <a:extLst>
              <a:ext uri="{FF2B5EF4-FFF2-40B4-BE49-F238E27FC236}">
                <a16:creationId xmlns:a16="http://schemas.microsoft.com/office/drawing/2014/main" id="{05D21761-C75C-104D-97E3-7C173FCA4E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3266" y="1166491"/>
            <a:ext cx="3200400" cy="1927274"/>
          </a:xfrm>
          <a:prstGeom prst="rect">
            <a:avLst/>
          </a:prstGeom>
        </p:spPr>
      </p:pic>
      <p:pic>
        <p:nvPicPr>
          <p:cNvPr id="6" name="Picture 5">
            <a:extLst>
              <a:ext uri="{FF2B5EF4-FFF2-40B4-BE49-F238E27FC236}">
                <a16:creationId xmlns:a16="http://schemas.microsoft.com/office/drawing/2014/main" id="{9E19B819-63B9-C44A-8484-F628ED2C713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76363" y="1751899"/>
            <a:ext cx="3200400" cy="1972380"/>
          </a:xfrm>
          <a:prstGeom prst="rect">
            <a:avLst/>
          </a:prstGeom>
        </p:spPr>
      </p:pic>
      <p:pic>
        <p:nvPicPr>
          <p:cNvPr id="7" name="Picture 6">
            <a:extLst>
              <a:ext uri="{FF2B5EF4-FFF2-40B4-BE49-F238E27FC236}">
                <a16:creationId xmlns:a16="http://schemas.microsoft.com/office/drawing/2014/main" id="{70E3DC98-F1C7-1B41-B6F2-C70327D27FC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76563" y="2650509"/>
            <a:ext cx="3200400" cy="2022781"/>
          </a:xfrm>
          <a:prstGeom prst="rect">
            <a:avLst/>
          </a:prstGeom>
        </p:spPr>
      </p:pic>
      <p:sp>
        <p:nvSpPr>
          <p:cNvPr id="8" name="Content Placeholder 3">
            <a:extLst>
              <a:ext uri="{FF2B5EF4-FFF2-40B4-BE49-F238E27FC236}">
                <a16:creationId xmlns:a16="http://schemas.microsoft.com/office/drawing/2014/main" id="{5A28FEB3-F342-FE4B-8F6A-69D552FEC887}"/>
              </a:ext>
            </a:extLst>
          </p:cNvPr>
          <p:cNvSpPr txBox="1">
            <a:spLocks/>
          </p:cNvSpPr>
          <p:nvPr/>
        </p:nvSpPr>
        <p:spPr>
          <a:xfrm>
            <a:off x="3610309" y="1443026"/>
            <a:ext cx="5681445" cy="461509"/>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0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3pPr>
            <a:lvl4pPr marL="1371600" indent="0" algn="l" defTabSz="457200" rtl="0" eaLnBrk="1" latinLnBrk="0" hangingPunct="1">
              <a:spcBef>
                <a:spcPct val="20000"/>
              </a:spcBef>
              <a:buFont typeface="Arial"/>
              <a:buNone/>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sz="1600" dirty="0"/>
              <a:t>Twitter: @</a:t>
            </a:r>
            <a:r>
              <a:rPr lang="en-US" sz="1600" dirty="0" err="1"/>
              <a:t>apachemxnet</a:t>
            </a:r>
            <a:endParaRPr lang="en-US" sz="1600" dirty="0"/>
          </a:p>
        </p:txBody>
      </p:sp>
      <p:sp>
        <p:nvSpPr>
          <p:cNvPr id="10" name="Content Placeholder 3">
            <a:extLst>
              <a:ext uri="{FF2B5EF4-FFF2-40B4-BE49-F238E27FC236}">
                <a16:creationId xmlns:a16="http://schemas.microsoft.com/office/drawing/2014/main" id="{322E3E81-A77B-6E46-BA3D-4EFD443AB6CF}"/>
              </a:ext>
            </a:extLst>
          </p:cNvPr>
          <p:cNvSpPr txBox="1">
            <a:spLocks/>
          </p:cNvSpPr>
          <p:nvPr/>
        </p:nvSpPr>
        <p:spPr>
          <a:xfrm>
            <a:off x="1107390" y="3981450"/>
            <a:ext cx="5681445" cy="461509"/>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0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3pPr>
            <a:lvl4pPr marL="1371600" indent="0" algn="l" defTabSz="457200" rtl="0" eaLnBrk="1" latinLnBrk="0" hangingPunct="1">
              <a:spcBef>
                <a:spcPct val="20000"/>
              </a:spcBef>
              <a:buFont typeface="Arial"/>
              <a:buNone/>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sz="1600" dirty="0"/>
              <a:t>Reddit: r/</a:t>
            </a:r>
            <a:r>
              <a:rPr lang="en-US" sz="1600" dirty="0" err="1"/>
              <a:t>mxnet</a:t>
            </a:r>
            <a:endParaRPr lang="en-US" sz="1600" dirty="0"/>
          </a:p>
        </p:txBody>
      </p:sp>
      <p:pic>
        <p:nvPicPr>
          <p:cNvPr id="9" name="Picture 8">
            <a:extLst>
              <a:ext uri="{FF2B5EF4-FFF2-40B4-BE49-F238E27FC236}">
                <a16:creationId xmlns:a16="http://schemas.microsoft.com/office/drawing/2014/main" id="{133559E9-0F07-DA4A-BB49-7AF1B9305573}"/>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2939184" y="787757"/>
            <a:ext cx="515640" cy="515640"/>
          </a:xfrm>
          <a:prstGeom prst="rect">
            <a:avLst/>
          </a:prstGeom>
        </p:spPr>
      </p:pic>
      <p:pic>
        <p:nvPicPr>
          <p:cNvPr id="11" name="Picture 10">
            <a:extLst>
              <a:ext uri="{FF2B5EF4-FFF2-40B4-BE49-F238E27FC236}">
                <a16:creationId xmlns:a16="http://schemas.microsoft.com/office/drawing/2014/main" id="{31D47877-CFEB-414F-8DBB-65584E4CE399}"/>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983358" y="1328194"/>
            <a:ext cx="598534" cy="514739"/>
          </a:xfrm>
          <a:prstGeom prst="rect">
            <a:avLst/>
          </a:prstGeom>
        </p:spPr>
      </p:pic>
      <p:pic>
        <p:nvPicPr>
          <p:cNvPr id="12" name="Picture 11">
            <a:extLst>
              <a:ext uri="{FF2B5EF4-FFF2-40B4-BE49-F238E27FC236}">
                <a16:creationId xmlns:a16="http://schemas.microsoft.com/office/drawing/2014/main" id="{4676A935-767E-B04D-8122-A498AA5FF161}"/>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42900" y="3510543"/>
            <a:ext cx="1149511" cy="1149511"/>
          </a:xfrm>
          <a:prstGeom prst="rect">
            <a:avLst/>
          </a:prstGeom>
        </p:spPr>
      </p:pic>
      <p:pic>
        <p:nvPicPr>
          <p:cNvPr id="13" name="Picture 12">
            <a:extLst>
              <a:ext uri="{FF2B5EF4-FFF2-40B4-BE49-F238E27FC236}">
                <a16:creationId xmlns:a16="http://schemas.microsoft.com/office/drawing/2014/main" id="{500808FB-2D72-7D4C-9427-C0C350EBAF5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600700" y="2850066"/>
            <a:ext cx="3412708" cy="2069159"/>
          </a:xfrm>
          <a:prstGeom prst="rect">
            <a:avLst/>
          </a:prstGeom>
        </p:spPr>
      </p:pic>
      <p:sp>
        <p:nvSpPr>
          <p:cNvPr id="3" name="Rectangle 2">
            <a:extLst>
              <a:ext uri="{FF2B5EF4-FFF2-40B4-BE49-F238E27FC236}">
                <a16:creationId xmlns:a16="http://schemas.microsoft.com/office/drawing/2014/main" id="{9CDD6ADA-3BC2-8143-B502-236F225644B9}"/>
              </a:ext>
            </a:extLst>
          </p:cNvPr>
          <p:cNvSpPr/>
          <p:nvPr/>
        </p:nvSpPr>
        <p:spPr>
          <a:xfrm>
            <a:off x="6172200" y="2478673"/>
            <a:ext cx="2894985" cy="338554"/>
          </a:xfrm>
          <a:prstGeom prst="rect">
            <a:avLst/>
          </a:prstGeom>
        </p:spPr>
        <p:txBody>
          <a:bodyPr wrap="square">
            <a:spAutoFit/>
          </a:bodyPr>
          <a:lstStyle/>
          <a:p>
            <a:r>
              <a:rPr lang="en-US" sz="1600" dirty="0">
                <a:solidFill>
                  <a:schemeClr val="bg1"/>
                </a:solidFill>
              </a:rPr>
              <a:t>Medium: /apache-</a:t>
            </a:r>
            <a:r>
              <a:rPr lang="en-US" sz="1600" dirty="0" err="1">
                <a:solidFill>
                  <a:schemeClr val="bg1"/>
                </a:solidFill>
              </a:rPr>
              <a:t>mxnet</a:t>
            </a:r>
            <a:endParaRPr lang="en-US" sz="1600" dirty="0">
              <a:solidFill>
                <a:schemeClr val="bg1"/>
              </a:solidFill>
            </a:endParaRPr>
          </a:p>
        </p:txBody>
      </p:sp>
      <p:pic>
        <p:nvPicPr>
          <p:cNvPr id="15" name="Picture 14">
            <a:extLst>
              <a:ext uri="{FF2B5EF4-FFF2-40B4-BE49-F238E27FC236}">
                <a16:creationId xmlns:a16="http://schemas.microsoft.com/office/drawing/2014/main" id="{06378F2E-3EBD-BD4B-B433-99DE9ECB6D12}"/>
              </a:ext>
            </a:extLst>
          </p:cNvPr>
          <p:cNvPicPr>
            <a:picLocks noChangeAspect="1"/>
          </p:cNvPicPr>
          <p:nvPr/>
        </p:nvPicPr>
        <p:blipFill>
          <a:blip r:embed="rId10"/>
          <a:stretch>
            <a:fillRect/>
          </a:stretch>
        </p:blipFill>
        <p:spPr>
          <a:xfrm>
            <a:off x="8382000" y="1885950"/>
            <a:ext cx="612388" cy="607016"/>
          </a:xfrm>
          <a:prstGeom prst="rect">
            <a:avLst/>
          </a:prstGeom>
        </p:spPr>
      </p:pic>
    </p:spTree>
    <p:extLst>
      <p:ext uri="{BB962C8B-B14F-4D97-AF65-F5344CB8AC3E}">
        <p14:creationId xmlns:p14="http://schemas.microsoft.com/office/powerpoint/2010/main" val="12172164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7CA2B891-4B53-464F-9FB7-C1DDF623A7D9}"/>
              </a:ext>
            </a:extLst>
          </p:cNvPr>
          <p:cNvPicPr>
            <a:picLocks noChangeAspect="1"/>
          </p:cNvPicPr>
          <p:nvPr/>
        </p:nvPicPr>
        <p:blipFill rotWithShape="1">
          <a:blip r:embed="rId3"/>
          <a:srcRect r="17735" b="33921"/>
          <a:stretch/>
        </p:blipFill>
        <p:spPr>
          <a:xfrm>
            <a:off x="10972799" y="10791680"/>
            <a:ext cx="2743201" cy="1636857"/>
          </a:xfrm>
          <a:prstGeom prst="rect">
            <a:avLst/>
          </a:prstGeom>
        </p:spPr>
      </p:pic>
      <p:pic>
        <p:nvPicPr>
          <p:cNvPr id="35" name="Picture 34">
            <a:extLst>
              <a:ext uri="{FF2B5EF4-FFF2-40B4-BE49-F238E27FC236}">
                <a16:creationId xmlns:a16="http://schemas.microsoft.com/office/drawing/2014/main" id="{D78496DA-8184-444D-A40A-40F39C2FE6AE}"/>
              </a:ext>
            </a:extLst>
          </p:cNvPr>
          <p:cNvPicPr>
            <a:picLocks noChangeAspect="1"/>
          </p:cNvPicPr>
          <p:nvPr/>
        </p:nvPicPr>
        <p:blipFill rotWithShape="1">
          <a:blip r:embed="rId3"/>
          <a:srcRect r="17735" b="33921"/>
          <a:stretch/>
        </p:blipFill>
        <p:spPr>
          <a:xfrm>
            <a:off x="11125199" y="10944080"/>
            <a:ext cx="2743201" cy="1636857"/>
          </a:xfrm>
          <a:prstGeom prst="rect">
            <a:avLst/>
          </a:prstGeom>
        </p:spPr>
      </p:pic>
      <p:sp>
        <p:nvSpPr>
          <p:cNvPr id="3" name="Title 2">
            <a:extLst>
              <a:ext uri="{FF2B5EF4-FFF2-40B4-BE49-F238E27FC236}">
                <a16:creationId xmlns:a16="http://schemas.microsoft.com/office/drawing/2014/main" id="{93C3EE20-4206-E648-9F8E-3D43214AC396}"/>
              </a:ext>
            </a:extLst>
          </p:cNvPr>
          <p:cNvSpPr>
            <a:spLocks noGrp="1"/>
          </p:cNvSpPr>
          <p:nvPr>
            <p:ph type="title" idx="4294967295"/>
          </p:nvPr>
        </p:nvSpPr>
        <p:spPr>
          <a:xfrm>
            <a:off x="0" y="122635"/>
            <a:ext cx="9144000" cy="994172"/>
          </a:xfrm>
        </p:spPr>
        <p:txBody>
          <a:bodyPr>
            <a:normAutofit/>
          </a:bodyPr>
          <a:lstStyle/>
          <a:p>
            <a:pPr algn="ctr"/>
            <a:r>
              <a:rPr lang="en-US" sz="2700" dirty="0">
                <a:solidFill>
                  <a:schemeClr val="bg1"/>
                </a:solidFill>
                <a:latin typeface="Amazon Ember Cd RC" panose="020B0606020204020204" pitchFamily="34" charset="0"/>
                <a:ea typeface="Amazon Ember Cd RC" panose="020B0606020204020204" pitchFamily="34" charset="0"/>
                <a:cs typeface="Amazon Ember Cd RC" panose="020B0606020204020204" pitchFamily="34" charset="0"/>
              </a:rPr>
              <a:t>How to Get Started with Apache </a:t>
            </a:r>
            <a:r>
              <a:rPr lang="en-US" sz="2700" dirty="0" err="1">
                <a:solidFill>
                  <a:schemeClr val="bg1"/>
                </a:solidFill>
                <a:latin typeface="Amazon Ember Cd RC" panose="020B0606020204020204" pitchFamily="34" charset="0"/>
                <a:ea typeface="Amazon Ember Cd RC" panose="020B0606020204020204" pitchFamily="34" charset="0"/>
                <a:cs typeface="Amazon Ember Cd RC" panose="020B0606020204020204" pitchFamily="34" charset="0"/>
              </a:rPr>
              <a:t>MXNet</a:t>
            </a:r>
            <a:r>
              <a:rPr lang="en-US" sz="2700" dirty="0">
                <a:solidFill>
                  <a:schemeClr val="bg1"/>
                </a:solidFill>
                <a:latin typeface="Amazon Ember Cd RC" panose="020B0606020204020204" pitchFamily="34" charset="0"/>
                <a:ea typeface="Amazon Ember Cd RC" panose="020B0606020204020204" pitchFamily="34" charset="0"/>
                <a:cs typeface="Amazon Ember Cd RC" panose="020B0606020204020204" pitchFamily="34" charset="0"/>
              </a:rPr>
              <a:t> on AWS</a:t>
            </a:r>
          </a:p>
        </p:txBody>
      </p:sp>
      <p:sp>
        <p:nvSpPr>
          <p:cNvPr id="4" name="TextBox 3">
            <a:extLst>
              <a:ext uri="{FF2B5EF4-FFF2-40B4-BE49-F238E27FC236}">
                <a16:creationId xmlns:a16="http://schemas.microsoft.com/office/drawing/2014/main" id="{00D414B0-07E3-3A44-A765-979FAC34F4D3}"/>
              </a:ext>
            </a:extLst>
          </p:cNvPr>
          <p:cNvSpPr txBox="1"/>
          <p:nvPr/>
        </p:nvSpPr>
        <p:spPr>
          <a:xfrm>
            <a:off x="869566" y="1334576"/>
            <a:ext cx="7977254" cy="2077492"/>
          </a:xfrm>
          <a:prstGeom prst="rect">
            <a:avLst/>
          </a:prstGeom>
          <a:noFill/>
        </p:spPr>
        <p:txBody>
          <a:bodyPr wrap="square" rtlCol="0">
            <a:spAutoFit/>
          </a:bodyPr>
          <a:lstStyle/>
          <a:p>
            <a:pPr marL="257175" indent="-257175">
              <a:buFont typeface="Arial" panose="020B0604020202020204" pitchFamily="34" charset="0"/>
              <a:buChar char="•"/>
            </a:pPr>
            <a:r>
              <a:rPr lang="en-US" sz="13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Get started with Apache </a:t>
            </a:r>
            <a:r>
              <a:rPr lang="en-US" sz="135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MXNet</a:t>
            </a:r>
            <a:r>
              <a:rPr lang="en-US" sz="13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on AWS: </a:t>
            </a:r>
            <a:r>
              <a:rPr lang="en-US" sz="1350" dirty="0">
                <a:solidFill>
                  <a:srgbClr val="FF9300"/>
                </a:solidFill>
                <a:latin typeface="Amazon Ember" panose="020B0603020204020204" pitchFamily="34" charset="0"/>
                <a:ea typeface="Amazon Ember" panose="020B0603020204020204" pitchFamily="34" charset="0"/>
                <a:cs typeface="Amazon Ember" panose="020B0603020204020204" pitchFamily="34" charset="0"/>
              </a:rPr>
              <a:t>https://</a:t>
            </a:r>
            <a:r>
              <a:rPr lang="en-US" sz="1350" dirty="0" err="1">
                <a:solidFill>
                  <a:srgbClr val="FF9300"/>
                </a:solidFill>
                <a:latin typeface="Amazon Ember" panose="020B0603020204020204" pitchFamily="34" charset="0"/>
                <a:ea typeface="Amazon Ember" panose="020B0603020204020204" pitchFamily="34" charset="0"/>
                <a:cs typeface="Amazon Ember" panose="020B0603020204020204" pitchFamily="34" charset="0"/>
              </a:rPr>
              <a:t>aws.amazon.com</a:t>
            </a:r>
            <a:r>
              <a:rPr lang="en-US" sz="1350" dirty="0">
                <a:solidFill>
                  <a:srgbClr val="FF9300"/>
                </a:solidFill>
                <a:latin typeface="Amazon Ember" panose="020B0603020204020204" pitchFamily="34" charset="0"/>
                <a:ea typeface="Amazon Ember" panose="020B0603020204020204" pitchFamily="34" charset="0"/>
                <a:cs typeface="Amazon Ember" panose="020B0603020204020204" pitchFamily="34" charset="0"/>
              </a:rPr>
              <a:t>/</a:t>
            </a:r>
            <a:r>
              <a:rPr lang="en-US" sz="1350" dirty="0" err="1">
                <a:solidFill>
                  <a:srgbClr val="FF9300"/>
                </a:solidFill>
                <a:latin typeface="Amazon Ember" panose="020B0603020204020204" pitchFamily="34" charset="0"/>
                <a:ea typeface="Amazon Ember" panose="020B0603020204020204" pitchFamily="34" charset="0"/>
                <a:cs typeface="Amazon Ember" panose="020B0603020204020204" pitchFamily="34" charset="0"/>
              </a:rPr>
              <a:t>mxnet</a:t>
            </a:r>
            <a:r>
              <a:rPr lang="en-US" sz="1350" dirty="0">
                <a:solidFill>
                  <a:srgbClr val="FF9300"/>
                </a:solidFill>
                <a:latin typeface="Amazon Ember" panose="020B0603020204020204" pitchFamily="34" charset="0"/>
                <a:ea typeface="Amazon Ember" panose="020B0603020204020204" pitchFamily="34" charset="0"/>
                <a:cs typeface="Amazon Ember" panose="020B0603020204020204" pitchFamily="34" charset="0"/>
              </a:rPr>
              <a:t>/get-started/</a:t>
            </a:r>
          </a:p>
          <a:p>
            <a:endParaRPr lang="en-US" sz="135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257175" indent="-257175">
              <a:buFont typeface="Arial" panose="020B0604020202020204" pitchFamily="34" charset="0"/>
              <a:buChar char="•"/>
            </a:pPr>
            <a:endParaRPr lang="en-US" sz="135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257175" indent="-257175">
              <a:buFont typeface="Arial" panose="020B0604020202020204" pitchFamily="34" charset="0"/>
              <a:buChar char="•"/>
            </a:pPr>
            <a:r>
              <a:rPr lang="en-US" sz="13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Using Apache </a:t>
            </a:r>
            <a:r>
              <a:rPr lang="en-US" sz="135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MXNet</a:t>
            </a:r>
            <a:r>
              <a:rPr lang="en-US" sz="13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with Amazon </a:t>
            </a:r>
            <a:r>
              <a:rPr lang="en-US" sz="135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SageMaker</a:t>
            </a:r>
            <a:r>
              <a:rPr lang="en-US" sz="13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1350" dirty="0">
                <a:solidFill>
                  <a:srgbClr val="FF9300"/>
                </a:solidFill>
                <a:latin typeface="Amazon Ember" panose="020B0603020204020204" pitchFamily="34" charset="0"/>
                <a:ea typeface="Amazon Ember" panose="020B0603020204020204" pitchFamily="34" charset="0"/>
                <a:cs typeface="Amazon Ember" panose="020B0603020204020204" pitchFamily="34" charset="0"/>
              </a:rPr>
              <a:t>https://</a:t>
            </a:r>
            <a:r>
              <a:rPr lang="en-US" sz="1350" dirty="0" err="1">
                <a:solidFill>
                  <a:srgbClr val="FF9300"/>
                </a:solidFill>
                <a:latin typeface="Amazon Ember" panose="020B0603020204020204" pitchFamily="34" charset="0"/>
                <a:ea typeface="Amazon Ember" panose="020B0603020204020204" pitchFamily="34" charset="0"/>
                <a:cs typeface="Amazon Ember" panose="020B0603020204020204" pitchFamily="34" charset="0"/>
              </a:rPr>
              <a:t>docs.aws.amazon.com</a:t>
            </a:r>
            <a:r>
              <a:rPr lang="en-US" sz="1350" dirty="0">
                <a:solidFill>
                  <a:srgbClr val="FF9300"/>
                </a:solidFill>
                <a:latin typeface="Amazon Ember" panose="020B0603020204020204" pitchFamily="34" charset="0"/>
                <a:ea typeface="Amazon Ember" panose="020B0603020204020204" pitchFamily="34" charset="0"/>
                <a:cs typeface="Amazon Ember" panose="020B0603020204020204" pitchFamily="34" charset="0"/>
              </a:rPr>
              <a:t>/</a:t>
            </a:r>
            <a:r>
              <a:rPr lang="en-US" sz="1350" dirty="0" err="1">
                <a:solidFill>
                  <a:srgbClr val="FF9300"/>
                </a:solidFill>
                <a:latin typeface="Amazon Ember" panose="020B0603020204020204" pitchFamily="34" charset="0"/>
                <a:ea typeface="Amazon Ember" panose="020B0603020204020204" pitchFamily="34" charset="0"/>
                <a:cs typeface="Amazon Ember" panose="020B0603020204020204" pitchFamily="34" charset="0"/>
              </a:rPr>
              <a:t>sagemaker</a:t>
            </a:r>
            <a:r>
              <a:rPr lang="en-US" sz="1350" dirty="0">
                <a:solidFill>
                  <a:srgbClr val="FF9300"/>
                </a:solidFill>
                <a:latin typeface="Amazon Ember" panose="020B0603020204020204" pitchFamily="34" charset="0"/>
                <a:ea typeface="Amazon Ember" panose="020B0603020204020204" pitchFamily="34" charset="0"/>
                <a:cs typeface="Amazon Ember" panose="020B0603020204020204" pitchFamily="34" charset="0"/>
              </a:rPr>
              <a:t>/latest/dg/</a:t>
            </a:r>
            <a:r>
              <a:rPr lang="en-US" sz="1350" dirty="0" err="1">
                <a:solidFill>
                  <a:srgbClr val="FF9300"/>
                </a:solidFill>
                <a:latin typeface="Amazon Ember" panose="020B0603020204020204" pitchFamily="34" charset="0"/>
                <a:ea typeface="Amazon Ember" panose="020B0603020204020204" pitchFamily="34" charset="0"/>
                <a:cs typeface="Amazon Ember" panose="020B0603020204020204" pitchFamily="34" charset="0"/>
              </a:rPr>
              <a:t>mxnet.html</a:t>
            </a:r>
            <a:endParaRPr lang="en-US" sz="1350" dirty="0">
              <a:solidFill>
                <a:srgbClr val="FF9300"/>
              </a:solidFill>
              <a:latin typeface="Amazon Ember" panose="020B0603020204020204" pitchFamily="34" charset="0"/>
              <a:ea typeface="Amazon Ember" panose="020B0603020204020204" pitchFamily="34" charset="0"/>
              <a:cs typeface="Amazon Ember" panose="020B0603020204020204" pitchFamily="34" charset="0"/>
            </a:endParaRPr>
          </a:p>
          <a:p>
            <a:pPr marL="257175" indent="-257175">
              <a:buFont typeface="Arial" panose="020B0604020202020204" pitchFamily="34" charset="0"/>
              <a:buChar char="•"/>
            </a:pPr>
            <a:endParaRPr lang="en-US" sz="1350" dirty="0">
              <a:solidFill>
                <a:srgbClr val="00B0F0"/>
              </a:solidFill>
              <a:latin typeface="Amazon Ember" panose="020B0603020204020204" pitchFamily="34" charset="0"/>
              <a:ea typeface="Amazon Ember" panose="020B0603020204020204" pitchFamily="34" charset="0"/>
              <a:cs typeface="Amazon Ember" panose="020B0603020204020204" pitchFamily="34" charset="0"/>
            </a:endParaRPr>
          </a:p>
          <a:p>
            <a:endParaRPr lang="en-US" sz="135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257175" indent="-257175">
              <a:buFont typeface="Arial" panose="020B0604020202020204" pitchFamily="34" charset="0"/>
              <a:buChar char="•"/>
            </a:pPr>
            <a:r>
              <a:rPr lang="en-US" sz="13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Contact: </a:t>
            </a:r>
            <a:r>
              <a:rPr lang="en-US" sz="1350" dirty="0" err="1">
                <a:solidFill>
                  <a:srgbClr val="FF9300"/>
                </a:solidFill>
                <a:latin typeface="Amazon Ember" panose="020B0603020204020204" pitchFamily="34" charset="0"/>
                <a:ea typeface="Amazon Ember" panose="020B0603020204020204" pitchFamily="34" charset="0"/>
                <a:cs typeface="Amazon Ember" panose="020B0603020204020204" pitchFamily="34" charset="0"/>
              </a:rPr>
              <a:t>mxnet-info@amazon.com</a:t>
            </a:r>
            <a:endParaRPr lang="en-US" sz="1350" dirty="0">
              <a:solidFill>
                <a:srgbClr val="FF9300"/>
              </a:solidFill>
              <a:latin typeface="Amazon Ember" panose="020B0603020204020204" pitchFamily="34" charset="0"/>
              <a:ea typeface="Amazon Ember" panose="020B0603020204020204" pitchFamily="34" charset="0"/>
              <a:cs typeface="Amazon Ember" panose="020B0603020204020204" pitchFamily="34" charset="0"/>
            </a:endParaRPr>
          </a:p>
          <a:p>
            <a:endParaRPr lang="en-US" sz="2100" dirty="0"/>
          </a:p>
        </p:txBody>
      </p:sp>
    </p:spTree>
    <p:extLst>
      <p:ext uri="{BB962C8B-B14F-4D97-AF65-F5344CB8AC3E}">
        <p14:creationId xmlns:p14="http://schemas.microsoft.com/office/powerpoint/2010/main" val="1035653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7CA2B891-4B53-464F-9FB7-C1DDF623A7D9}"/>
              </a:ext>
            </a:extLst>
          </p:cNvPr>
          <p:cNvPicPr>
            <a:picLocks noChangeAspect="1"/>
          </p:cNvPicPr>
          <p:nvPr/>
        </p:nvPicPr>
        <p:blipFill rotWithShape="1">
          <a:blip r:embed="rId3"/>
          <a:srcRect r="17735" b="33921"/>
          <a:stretch/>
        </p:blipFill>
        <p:spPr>
          <a:xfrm>
            <a:off x="10972799" y="10791680"/>
            <a:ext cx="2743201" cy="1636857"/>
          </a:xfrm>
          <a:prstGeom prst="rect">
            <a:avLst/>
          </a:prstGeom>
        </p:spPr>
      </p:pic>
      <p:pic>
        <p:nvPicPr>
          <p:cNvPr id="35" name="Picture 34">
            <a:extLst>
              <a:ext uri="{FF2B5EF4-FFF2-40B4-BE49-F238E27FC236}">
                <a16:creationId xmlns:a16="http://schemas.microsoft.com/office/drawing/2014/main" id="{D78496DA-8184-444D-A40A-40F39C2FE6AE}"/>
              </a:ext>
            </a:extLst>
          </p:cNvPr>
          <p:cNvPicPr>
            <a:picLocks noChangeAspect="1"/>
          </p:cNvPicPr>
          <p:nvPr/>
        </p:nvPicPr>
        <p:blipFill rotWithShape="1">
          <a:blip r:embed="rId3"/>
          <a:srcRect r="17735" b="33921"/>
          <a:stretch/>
        </p:blipFill>
        <p:spPr>
          <a:xfrm>
            <a:off x="11125199" y="10944080"/>
            <a:ext cx="2743201" cy="1636857"/>
          </a:xfrm>
          <a:prstGeom prst="rect">
            <a:avLst/>
          </a:prstGeom>
        </p:spPr>
      </p:pic>
      <p:sp>
        <p:nvSpPr>
          <p:cNvPr id="3" name="Title 2">
            <a:extLst>
              <a:ext uri="{FF2B5EF4-FFF2-40B4-BE49-F238E27FC236}">
                <a16:creationId xmlns:a16="http://schemas.microsoft.com/office/drawing/2014/main" id="{93C3EE20-4206-E648-9F8E-3D43214AC396}"/>
              </a:ext>
            </a:extLst>
          </p:cNvPr>
          <p:cNvSpPr>
            <a:spLocks noGrp="1"/>
          </p:cNvSpPr>
          <p:nvPr>
            <p:ph type="title" idx="4294967295"/>
          </p:nvPr>
        </p:nvSpPr>
        <p:spPr>
          <a:xfrm>
            <a:off x="0" y="122635"/>
            <a:ext cx="9144000" cy="994172"/>
          </a:xfrm>
        </p:spPr>
        <p:txBody>
          <a:bodyPr>
            <a:normAutofit/>
          </a:bodyPr>
          <a:lstStyle/>
          <a:p>
            <a:pPr algn="ctr"/>
            <a:r>
              <a:rPr lang="en-US" sz="2700" dirty="0">
                <a:solidFill>
                  <a:schemeClr val="bg1"/>
                </a:solidFill>
                <a:latin typeface="Amazon Ember Cd RC" panose="020B0606020204020204" pitchFamily="34" charset="0"/>
                <a:ea typeface="Amazon Ember Cd RC" panose="020B0606020204020204" pitchFamily="34" charset="0"/>
                <a:cs typeface="Amazon Ember Cd RC" panose="020B0606020204020204" pitchFamily="34" charset="0"/>
              </a:rPr>
              <a:t>Using Apache </a:t>
            </a:r>
            <a:r>
              <a:rPr lang="en-US" sz="2700" dirty="0" err="1">
                <a:solidFill>
                  <a:schemeClr val="bg1"/>
                </a:solidFill>
                <a:latin typeface="Amazon Ember Cd RC" panose="020B0606020204020204" pitchFamily="34" charset="0"/>
                <a:ea typeface="Amazon Ember Cd RC" panose="020B0606020204020204" pitchFamily="34" charset="0"/>
                <a:cs typeface="Amazon Ember Cd RC" panose="020B0606020204020204" pitchFamily="34" charset="0"/>
              </a:rPr>
              <a:t>MXNet</a:t>
            </a:r>
            <a:r>
              <a:rPr lang="en-US" sz="2700" dirty="0">
                <a:solidFill>
                  <a:schemeClr val="bg1"/>
                </a:solidFill>
                <a:latin typeface="Amazon Ember Cd RC" panose="020B0606020204020204" pitchFamily="34" charset="0"/>
                <a:ea typeface="Amazon Ember Cd RC" panose="020B0606020204020204" pitchFamily="34" charset="0"/>
                <a:cs typeface="Amazon Ember Cd RC" panose="020B0606020204020204" pitchFamily="34" charset="0"/>
              </a:rPr>
              <a:t> with AWS ML Services</a:t>
            </a:r>
          </a:p>
        </p:txBody>
      </p:sp>
      <p:sp>
        <p:nvSpPr>
          <p:cNvPr id="4" name="TextBox 3">
            <a:extLst>
              <a:ext uri="{FF2B5EF4-FFF2-40B4-BE49-F238E27FC236}">
                <a16:creationId xmlns:a16="http://schemas.microsoft.com/office/drawing/2014/main" id="{00D414B0-07E3-3A44-A765-979FAC34F4D3}"/>
              </a:ext>
            </a:extLst>
          </p:cNvPr>
          <p:cNvSpPr txBox="1"/>
          <p:nvPr/>
        </p:nvSpPr>
        <p:spPr>
          <a:xfrm>
            <a:off x="883282" y="1192244"/>
            <a:ext cx="7977254" cy="3416320"/>
          </a:xfrm>
          <a:prstGeom prst="rect">
            <a:avLst/>
          </a:prstGeom>
          <a:noFill/>
        </p:spPr>
        <p:txBody>
          <a:bodyPr wrap="square" rtlCol="0">
            <a:spAutoFit/>
          </a:bodyPr>
          <a:lstStyle/>
          <a:p>
            <a:pPr marL="257175" indent="-257175">
              <a:lnSpc>
                <a:spcPts val="1770"/>
              </a:lnSpc>
              <a:buFont typeface="Arial" panose="020B0604020202020204" pitchFamily="34" charset="0"/>
              <a:buChar char="•"/>
            </a:pPr>
            <a:r>
              <a:rPr lang="en-US" sz="13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 </a:t>
            </a:r>
            <a:r>
              <a:rPr lang="en-US" sz="135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SageMaker</a:t>
            </a:r>
            <a:r>
              <a:rPr lang="en-US" sz="13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1350" dirty="0">
                <a:solidFill>
                  <a:srgbClr val="FF9300"/>
                </a:solidFill>
                <a:latin typeface="Amazon Ember" panose="020B0603020204020204" pitchFamily="34" charset="0"/>
                <a:ea typeface="Amazon Ember" panose="020B0603020204020204" pitchFamily="34" charset="0"/>
                <a:cs typeface="Amazon Ember" panose="020B0603020204020204" pitchFamily="34" charset="0"/>
              </a:rPr>
              <a:t>https://aws.amazon.com/sagemaker/</a:t>
            </a:r>
          </a:p>
          <a:p>
            <a:pPr marL="257175" indent="-257175">
              <a:lnSpc>
                <a:spcPts val="1770"/>
              </a:lnSpc>
              <a:buFont typeface="Arial" panose="020B0604020202020204" pitchFamily="34" charset="0"/>
              <a:buChar char="•"/>
            </a:pPr>
            <a:endParaRPr lang="en-US" sz="1350" dirty="0">
              <a:solidFill>
                <a:srgbClr val="FF9300"/>
              </a:solidFill>
              <a:latin typeface="Amazon Ember" panose="020B0603020204020204" pitchFamily="34" charset="0"/>
              <a:ea typeface="Amazon Ember" panose="020B0603020204020204" pitchFamily="34" charset="0"/>
              <a:cs typeface="Amazon Ember" panose="020B0603020204020204" pitchFamily="34" charset="0"/>
            </a:endParaRPr>
          </a:p>
          <a:p>
            <a:pPr marL="257175" indent="-257175">
              <a:lnSpc>
                <a:spcPts val="1770"/>
              </a:lnSpc>
              <a:buFont typeface="Arial" panose="020B0604020202020204" pitchFamily="34" charset="0"/>
              <a:buChar char="•"/>
            </a:pPr>
            <a:r>
              <a:rPr lang="en-US" sz="13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 </a:t>
            </a:r>
            <a:r>
              <a:rPr lang="en-US" sz="135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SageMaker</a:t>
            </a:r>
            <a:r>
              <a:rPr lang="en-US" sz="13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Neo: </a:t>
            </a:r>
            <a:r>
              <a:rPr lang="en-US" sz="1350" dirty="0">
                <a:solidFill>
                  <a:srgbClr val="FF9300"/>
                </a:solidFill>
                <a:latin typeface="Amazon Ember" panose="020B0603020204020204" pitchFamily="34" charset="0"/>
                <a:ea typeface="Amazon Ember" panose="020B0603020204020204" pitchFamily="34" charset="0"/>
                <a:cs typeface="Amazon Ember" panose="020B0603020204020204" pitchFamily="34" charset="0"/>
              </a:rPr>
              <a:t>https://</a:t>
            </a:r>
            <a:r>
              <a:rPr lang="en-US" sz="1350" dirty="0" err="1">
                <a:solidFill>
                  <a:srgbClr val="FF9300"/>
                </a:solidFill>
                <a:latin typeface="Amazon Ember" panose="020B0603020204020204" pitchFamily="34" charset="0"/>
                <a:ea typeface="Amazon Ember" panose="020B0603020204020204" pitchFamily="34" charset="0"/>
                <a:cs typeface="Amazon Ember" panose="020B0603020204020204" pitchFamily="34" charset="0"/>
              </a:rPr>
              <a:t>aws.amazon.com</a:t>
            </a:r>
            <a:r>
              <a:rPr lang="en-US" sz="1350" dirty="0">
                <a:solidFill>
                  <a:srgbClr val="FF9300"/>
                </a:solidFill>
                <a:latin typeface="Amazon Ember" panose="020B0603020204020204" pitchFamily="34" charset="0"/>
                <a:ea typeface="Amazon Ember" panose="020B0603020204020204" pitchFamily="34" charset="0"/>
                <a:cs typeface="Amazon Ember" panose="020B0603020204020204" pitchFamily="34" charset="0"/>
              </a:rPr>
              <a:t>/</a:t>
            </a:r>
            <a:r>
              <a:rPr lang="en-US" sz="1350" dirty="0" err="1">
                <a:solidFill>
                  <a:srgbClr val="FF9300"/>
                </a:solidFill>
                <a:latin typeface="Amazon Ember" panose="020B0603020204020204" pitchFamily="34" charset="0"/>
                <a:ea typeface="Amazon Ember" panose="020B0603020204020204" pitchFamily="34" charset="0"/>
                <a:cs typeface="Amazon Ember" panose="020B0603020204020204" pitchFamily="34" charset="0"/>
              </a:rPr>
              <a:t>sagemaker</a:t>
            </a:r>
            <a:r>
              <a:rPr lang="en-US" sz="1350" dirty="0">
                <a:solidFill>
                  <a:srgbClr val="FF9300"/>
                </a:solidFill>
                <a:latin typeface="Amazon Ember" panose="020B0603020204020204" pitchFamily="34" charset="0"/>
                <a:ea typeface="Amazon Ember" panose="020B0603020204020204" pitchFamily="34" charset="0"/>
                <a:cs typeface="Amazon Ember" panose="020B0603020204020204" pitchFamily="34" charset="0"/>
              </a:rPr>
              <a:t>/neo/</a:t>
            </a:r>
          </a:p>
          <a:p>
            <a:pPr>
              <a:lnSpc>
                <a:spcPts val="1770"/>
              </a:lnSpc>
            </a:pPr>
            <a:endParaRPr lang="en-US" sz="135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257175" indent="-257175">
              <a:lnSpc>
                <a:spcPts val="1770"/>
              </a:lnSpc>
              <a:buFont typeface="Arial" panose="020B0604020202020204" pitchFamily="34" charset="0"/>
              <a:buChar char="•"/>
            </a:pPr>
            <a:r>
              <a:rPr lang="en-US" sz="13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 Elastic Inference: </a:t>
            </a:r>
            <a:r>
              <a:rPr lang="en-US" sz="1350" dirty="0">
                <a:solidFill>
                  <a:srgbClr val="FF9300"/>
                </a:solidFill>
                <a:latin typeface="Amazon Ember" panose="020B0603020204020204" pitchFamily="34" charset="0"/>
                <a:ea typeface="Amazon Ember" panose="020B0603020204020204" pitchFamily="34" charset="0"/>
                <a:cs typeface="Amazon Ember" panose="020B0603020204020204" pitchFamily="34" charset="0"/>
              </a:rPr>
              <a:t>https://aws.amazon.com/machine-learning/elastic-inference/</a:t>
            </a:r>
          </a:p>
          <a:p>
            <a:pPr marL="257175" indent="-257175">
              <a:lnSpc>
                <a:spcPts val="1770"/>
              </a:lnSpc>
              <a:buFont typeface="Arial" panose="020B0604020202020204" pitchFamily="34" charset="0"/>
              <a:buChar char="•"/>
            </a:pPr>
            <a:endParaRPr lang="en-US" sz="1350" dirty="0">
              <a:solidFill>
                <a:srgbClr val="FF9300"/>
              </a:solidFill>
              <a:latin typeface="Amazon Ember" panose="020B0603020204020204" pitchFamily="34" charset="0"/>
              <a:ea typeface="Amazon Ember" panose="020B0603020204020204" pitchFamily="34" charset="0"/>
              <a:cs typeface="Amazon Ember" panose="020B0603020204020204" pitchFamily="34" charset="0"/>
            </a:endParaRPr>
          </a:p>
          <a:p>
            <a:pPr marL="257175" indent="-257175">
              <a:lnSpc>
                <a:spcPts val="1770"/>
              </a:lnSpc>
              <a:buFont typeface="Arial" panose="020B0604020202020204" pitchFamily="34" charset="0"/>
              <a:buChar char="•"/>
            </a:pPr>
            <a:r>
              <a:rPr lang="en-US" sz="13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 Reinforcement Learning: </a:t>
            </a:r>
            <a:r>
              <a:rPr lang="en-US" sz="1350" dirty="0">
                <a:solidFill>
                  <a:srgbClr val="FF9300"/>
                </a:solidFill>
                <a:latin typeface="Amazon Ember" panose="020B0603020204020204" pitchFamily="34" charset="0"/>
                <a:ea typeface="Amazon Ember" panose="020B0603020204020204" pitchFamily="34" charset="0"/>
                <a:cs typeface="Amazon Ember" panose="020B0603020204020204" pitchFamily="34" charset="0"/>
              </a:rPr>
              <a:t>https://aws.amazon.com/about-aws/whats-new/2018/11/amazon-sagemaker-announces-support-for-reinforcement-learning/</a:t>
            </a:r>
          </a:p>
          <a:p>
            <a:pPr marL="257175" indent="-257175">
              <a:lnSpc>
                <a:spcPts val="1770"/>
              </a:lnSpc>
              <a:buFont typeface="Arial" panose="020B0604020202020204" pitchFamily="34" charset="0"/>
              <a:buChar char="•"/>
            </a:pPr>
            <a:endParaRPr lang="en-US" sz="1350" dirty="0">
              <a:solidFill>
                <a:srgbClr val="FF9300"/>
              </a:solidFill>
              <a:latin typeface="Amazon Ember" panose="020B0603020204020204" pitchFamily="34" charset="0"/>
              <a:ea typeface="Amazon Ember" panose="020B0603020204020204" pitchFamily="34" charset="0"/>
              <a:cs typeface="Amazon Ember" panose="020B0603020204020204" pitchFamily="34" charset="0"/>
            </a:endParaRPr>
          </a:p>
          <a:p>
            <a:pPr marL="257175" indent="-257175">
              <a:lnSpc>
                <a:spcPts val="1770"/>
              </a:lnSpc>
              <a:buFont typeface="Arial" panose="020B0604020202020204" pitchFamily="34" charset="0"/>
              <a:buChar char="•"/>
            </a:pPr>
            <a:r>
              <a:rPr lang="en-US" sz="13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AWS IoT Greengrass ML Inference: </a:t>
            </a:r>
            <a:r>
              <a:rPr lang="en-US" sz="1350" dirty="0">
                <a:solidFill>
                  <a:srgbClr val="FF9300"/>
                </a:solidFill>
                <a:latin typeface="Amazon Ember" panose="020B0603020204020204" pitchFamily="34" charset="0"/>
                <a:ea typeface="Amazon Ember" panose="020B0603020204020204" pitchFamily="34" charset="0"/>
                <a:cs typeface="Amazon Ember" panose="020B0603020204020204" pitchFamily="34" charset="0"/>
              </a:rPr>
              <a:t>https://aws.amazon.com/greengrass/ml/</a:t>
            </a:r>
          </a:p>
          <a:p>
            <a:pPr marL="257175" indent="-257175">
              <a:lnSpc>
                <a:spcPts val="1770"/>
              </a:lnSpc>
              <a:buFont typeface="Arial" panose="020B0604020202020204" pitchFamily="34" charset="0"/>
              <a:buChar char="•"/>
            </a:pPr>
            <a:endParaRPr lang="en-US" sz="1350" dirty="0">
              <a:solidFill>
                <a:srgbClr val="FF9300"/>
              </a:solidFill>
              <a:latin typeface="Amazon Ember" panose="020B0603020204020204" pitchFamily="34" charset="0"/>
              <a:ea typeface="Amazon Ember" panose="020B0603020204020204" pitchFamily="34" charset="0"/>
              <a:cs typeface="Amazon Ember" panose="020B0603020204020204" pitchFamily="34" charset="0"/>
            </a:endParaRPr>
          </a:p>
          <a:p>
            <a:pPr marL="257175" indent="-257175">
              <a:lnSpc>
                <a:spcPts val="1770"/>
              </a:lnSpc>
              <a:buFont typeface="Arial" panose="020B0604020202020204" pitchFamily="34" charset="0"/>
              <a:buChar char="•"/>
            </a:pPr>
            <a:r>
              <a:rPr lang="en-US" sz="13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Dynamic Training with Apache </a:t>
            </a:r>
            <a:r>
              <a:rPr lang="en-US" sz="135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MXNet</a:t>
            </a:r>
            <a:r>
              <a:rPr lang="en-US" sz="13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on AWS: </a:t>
            </a:r>
            <a:r>
              <a:rPr lang="en-US" sz="1350" dirty="0">
                <a:solidFill>
                  <a:srgbClr val="FF9300"/>
                </a:solidFill>
                <a:latin typeface="Amazon Ember" panose="020B0603020204020204" pitchFamily="34" charset="0"/>
                <a:ea typeface="Amazon Ember" panose="020B0603020204020204" pitchFamily="34" charset="0"/>
                <a:cs typeface="Amazon Ember" panose="020B0603020204020204" pitchFamily="34" charset="0"/>
              </a:rPr>
              <a:t>https://</a:t>
            </a:r>
            <a:r>
              <a:rPr lang="en-US" sz="1350" dirty="0" err="1">
                <a:solidFill>
                  <a:srgbClr val="FF9300"/>
                </a:solidFill>
                <a:latin typeface="Amazon Ember" panose="020B0603020204020204" pitchFamily="34" charset="0"/>
                <a:ea typeface="Amazon Ember" panose="020B0603020204020204" pitchFamily="34" charset="0"/>
                <a:cs typeface="Amazon Ember" panose="020B0603020204020204" pitchFamily="34" charset="0"/>
              </a:rPr>
              <a:t>aws.amazon.com</a:t>
            </a:r>
            <a:r>
              <a:rPr lang="en-US" sz="1350" dirty="0">
                <a:solidFill>
                  <a:srgbClr val="FF9300"/>
                </a:solidFill>
                <a:latin typeface="Amazon Ember" panose="020B0603020204020204" pitchFamily="34" charset="0"/>
                <a:ea typeface="Amazon Ember" panose="020B0603020204020204" pitchFamily="34" charset="0"/>
                <a:cs typeface="Amazon Ember" panose="020B0603020204020204" pitchFamily="34" charset="0"/>
              </a:rPr>
              <a:t>/about-</a:t>
            </a:r>
            <a:r>
              <a:rPr lang="en-US" sz="1350" dirty="0" err="1">
                <a:solidFill>
                  <a:srgbClr val="FF9300"/>
                </a:solidFill>
                <a:latin typeface="Amazon Ember" panose="020B0603020204020204" pitchFamily="34" charset="0"/>
                <a:ea typeface="Amazon Ember" panose="020B0603020204020204" pitchFamily="34" charset="0"/>
                <a:cs typeface="Amazon Ember" panose="020B0603020204020204" pitchFamily="34" charset="0"/>
              </a:rPr>
              <a:t>aws</a:t>
            </a:r>
            <a:r>
              <a:rPr lang="en-US" sz="1350" dirty="0">
                <a:solidFill>
                  <a:srgbClr val="FF9300"/>
                </a:solidFill>
                <a:latin typeface="Amazon Ember" panose="020B0603020204020204" pitchFamily="34" charset="0"/>
                <a:ea typeface="Amazon Ember" panose="020B0603020204020204" pitchFamily="34" charset="0"/>
                <a:cs typeface="Amazon Ember" panose="020B0603020204020204" pitchFamily="34" charset="0"/>
              </a:rPr>
              <a:t>/</a:t>
            </a:r>
            <a:r>
              <a:rPr lang="en-US" sz="1350" dirty="0" err="1">
                <a:solidFill>
                  <a:srgbClr val="FF9300"/>
                </a:solidFill>
                <a:latin typeface="Amazon Ember" panose="020B0603020204020204" pitchFamily="34" charset="0"/>
                <a:ea typeface="Amazon Ember" panose="020B0603020204020204" pitchFamily="34" charset="0"/>
                <a:cs typeface="Amazon Ember" panose="020B0603020204020204" pitchFamily="34" charset="0"/>
              </a:rPr>
              <a:t>whats</a:t>
            </a:r>
            <a:r>
              <a:rPr lang="en-US" sz="1350" dirty="0">
                <a:solidFill>
                  <a:srgbClr val="FF9300"/>
                </a:solidFill>
                <a:latin typeface="Amazon Ember" panose="020B0603020204020204" pitchFamily="34" charset="0"/>
                <a:ea typeface="Amazon Ember" panose="020B0603020204020204" pitchFamily="34" charset="0"/>
                <a:cs typeface="Amazon Ember" panose="020B0603020204020204" pitchFamily="34" charset="0"/>
              </a:rPr>
              <a:t>-new/2018/11/introducing-dynamic-training-with-apache-</a:t>
            </a:r>
            <a:r>
              <a:rPr lang="en-US" sz="1350" dirty="0" err="1">
                <a:solidFill>
                  <a:srgbClr val="FF9300"/>
                </a:solidFill>
                <a:latin typeface="Amazon Ember" panose="020B0603020204020204" pitchFamily="34" charset="0"/>
                <a:ea typeface="Amazon Ember" panose="020B0603020204020204" pitchFamily="34" charset="0"/>
                <a:cs typeface="Amazon Ember" panose="020B0603020204020204" pitchFamily="34" charset="0"/>
              </a:rPr>
              <a:t>mxnet</a:t>
            </a:r>
            <a:r>
              <a:rPr lang="en-US" sz="1350" dirty="0">
                <a:solidFill>
                  <a:srgbClr val="FF9300"/>
                </a:solidFill>
                <a:latin typeface="Amazon Ember" panose="020B0603020204020204" pitchFamily="34" charset="0"/>
                <a:ea typeface="Amazon Ember" panose="020B0603020204020204" pitchFamily="34" charset="0"/>
                <a:cs typeface="Amazon Ember" panose="020B0603020204020204" pitchFamily="34" charset="0"/>
              </a:rPr>
              <a:t>/</a:t>
            </a:r>
          </a:p>
          <a:p>
            <a:pPr marL="257175" indent="-257175">
              <a:buFont typeface="Arial" panose="020B0604020202020204" pitchFamily="34" charset="0"/>
              <a:buChar char="•"/>
            </a:pPr>
            <a:endParaRPr lang="en-US" sz="2100" dirty="0"/>
          </a:p>
        </p:txBody>
      </p:sp>
    </p:spTree>
    <p:extLst>
      <p:ext uri="{BB962C8B-B14F-4D97-AF65-F5344CB8AC3E}">
        <p14:creationId xmlns:p14="http://schemas.microsoft.com/office/powerpoint/2010/main" val="258382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7E141-2761-DC48-B791-23261607251C}"/>
              </a:ext>
            </a:extLst>
          </p:cNvPr>
          <p:cNvSpPr>
            <a:spLocks noGrp="1"/>
          </p:cNvSpPr>
          <p:nvPr>
            <p:ph type="title"/>
          </p:nvPr>
        </p:nvSpPr>
        <p:spPr/>
        <p:txBody>
          <a:bodyPr/>
          <a:lstStyle/>
          <a:p>
            <a:r>
              <a:rPr lang="en-US" dirty="0"/>
              <a:t>Resources/References</a:t>
            </a:r>
          </a:p>
        </p:txBody>
      </p:sp>
      <p:sp>
        <p:nvSpPr>
          <p:cNvPr id="4" name="Content Placeholder 3">
            <a:extLst>
              <a:ext uri="{FF2B5EF4-FFF2-40B4-BE49-F238E27FC236}">
                <a16:creationId xmlns:a16="http://schemas.microsoft.com/office/drawing/2014/main" id="{11888B60-A921-4143-B709-BC462A8C1E84}"/>
              </a:ext>
            </a:extLst>
          </p:cNvPr>
          <p:cNvSpPr txBox="1">
            <a:spLocks noGrp="1"/>
          </p:cNvSpPr>
          <p:nvPr>
            <p:ph idx="1"/>
          </p:nvPr>
        </p:nvSpPr>
        <p:spPr>
          <a:xfrm>
            <a:off x="685800" y="1123950"/>
            <a:ext cx="7886700" cy="3186578"/>
          </a:xfrm>
          <a:prstGeom prst="rect">
            <a:avLst/>
          </a:prstGeom>
          <a:noFill/>
        </p:spPr>
        <p:txBody>
          <a:bodyPr wrap="square" rtlCol="0">
            <a:spAutoFit/>
          </a:bodyPr>
          <a:lstStyle/>
          <a:p>
            <a:pPr marL="182880" indent="-214308">
              <a:lnSpc>
                <a:spcPct val="150000"/>
              </a:lnSpc>
              <a:spcBef>
                <a:spcPts val="400"/>
              </a:spcBef>
              <a:buFont typeface="Arial" charset="0"/>
              <a:buChar char="•"/>
            </a:pPr>
            <a:r>
              <a:rPr lang="en-US" sz="1500" dirty="0">
                <a:solidFill>
                  <a:schemeClr val="accent5"/>
                </a:solidFill>
                <a:hlinkClick r:id="rId3"/>
              </a:rPr>
              <a:t>Apache MXNet – Flexible and efficient deep learning.</a:t>
            </a:r>
            <a:endParaRPr lang="en-US" sz="1500" dirty="0">
              <a:solidFill>
                <a:schemeClr val="accent5"/>
              </a:solidFill>
              <a:hlinkClick r:id="rId4"/>
            </a:endParaRPr>
          </a:p>
          <a:p>
            <a:pPr marL="182880" indent="-214308">
              <a:lnSpc>
                <a:spcPct val="150000"/>
              </a:lnSpc>
              <a:spcBef>
                <a:spcPts val="400"/>
              </a:spcBef>
              <a:buFont typeface="Arial" charset="0"/>
              <a:buChar char="•"/>
            </a:pPr>
            <a:r>
              <a:rPr lang="en-US" sz="1500" dirty="0">
                <a:solidFill>
                  <a:schemeClr val="accent5"/>
                </a:solidFill>
                <a:hlinkClick r:id="rId4"/>
              </a:rPr>
              <a:t>https://github.com/apache/incubator-mxnet</a:t>
            </a:r>
          </a:p>
          <a:p>
            <a:pPr marL="182880" indent="-214308">
              <a:lnSpc>
                <a:spcPct val="150000"/>
              </a:lnSpc>
              <a:spcBef>
                <a:spcPts val="400"/>
              </a:spcBef>
              <a:buFont typeface="Arial" charset="0"/>
              <a:buChar char="•"/>
            </a:pPr>
            <a:r>
              <a:rPr lang="en-US" sz="1500" dirty="0">
                <a:solidFill>
                  <a:schemeClr val="accent5"/>
                </a:solidFill>
                <a:hlinkClick r:id="rId5"/>
              </a:rPr>
              <a:t>https://github.com/vandanavk/mxnet-workshop-gaic</a:t>
            </a:r>
            <a:r>
              <a:rPr lang="en-US" sz="1500" dirty="0">
                <a:solidFill>
                  <a:schemeClr val="accent5"/>
                </a:solidFill>
              </a:rPr>
              <a:t>  </a:t>
            </a:r>
          </a:p>
          <a:p>
            <a:pPr marL="182880" indent="-214308">
              <a:lnSpc>
                <a:spcPct val="150000"/>
              </a:lnSpc>
              <a:spcBef>
                <a:spcPts val="400"/>
              </a:spcBef>
              <a:buFont typeface="Arial" charset="0"/>
              <a:buChar char="•"/>
            </a:pPr>
            <a:r>
              <a:rPr lang="en-US" sz="1500" dirty="0">
                <a:solidFill>
                  <a:schemeClr val="accent5"/>
                </a:solidFill>
                <a:hlinkClick r:id="rId6"/>
              </a:rPr>
              <a:t>Apache MXNet Gluon Tutorials</a:t>
            </a:r>
            <a:endParaRPr lang="en-US" sz="1500" dirty="0">
              <a:solidFill>
                <a:schemeClr val="accent5"/>
              </a:solidFill>
            </a:endParaRPr>
          </a:p>
          <a:p>
            <a:pPr marL="182880" indent="-214308">
              <a:lnSpc>
                <a:spcPct val="150000"/>
              </a:lnSpc>
              <a:spcBef>
                <a:spcPts val="400"/>
              </a:spcBef>
              <a:buFont typeface="Arial" charset="0"/>
              <a:buChar char="•"/>
            </a:pPr>
            <a:r>
              <a:rPr lang="en-US" sz="1500" dirty="0">
                <a:solidFill>
                  <a:schemeClr val="accent5"/>
                </a:solidFill>
                <a:hlinkClick r:id="rId7"/>
              </a:rPr>
              <a:t>The Deep Learning Book</a:t>
            </a:r>
            <a:endParaRPr lang="en-US" sz="1500" dirty="0">
              <a:solidFill>
                <a:schemeClr val="accent5"/>
              </a:solidFill>
              <a:hlinkClick r:id="rId8"/>
            </a:endParaRPr>
          </a:p>
          <a:p>
            <a:pPr marL="182880" indent="-214308">
              <a:lnSpc>
                <a:spcPct val="150000"/>
              </a:lnSpc>
              <a:spcBef>
                <a:spcPts val="400"/>
              </a:spcBef>
              <a:buFont typeface="Arial" charset="0"/>
              <a:buChar char="•"/>
            </a:pPr>
            <a:r>
              <a:rPr lang="en-US" sz="1500" dirty="0">
                <a:solidFill>
                  <a:schemeClr val="accent5"/>
                </a:solidFill>
                <a:hlinkClick r:id="rId9"/>
              </a:rPr>
              <a:t>MXNet – Using pre-trained models</a:t>
            </a:r>
            <a:endParaRPr lang="en-US" sz="1500" dirty="0">
              <a:solidFill>
                <a:schemeClr val="accent5"/>
              </a:solidFill>
            </a:endParaRPr>
          </a:p>
          <a:p>
            <a:pPr marL="182880" indent="-214308">
              <a:lnSpc>
                <a:spcPct val="150000"/>
              </a:lnSpc>
              <a:spcBef>
                <a:spcPts val="400"/>
              </a:spcBef>
              <a:buFont typeface="Arial" charset="0"/>
              <a:buChar char="•"/>
            </a:pPr>
            <a:r>
              <a:rPr lang="en-US" sz="1500" dirty="0">
                <a:solidFill>
                  <a:schemeClr val="accent5"/>
                </a:solidFill>
                <a:hlinkClick r:id="rId10"/>
              </a:rPr>
              <a:t>https://medium.com/apache-mxnet</a:t>
            </a:r>
            <a:r>
              <a:rPr lang="en-US" sz="1500" dirty="0">
                <a:solidFill>
                  <a:schemeClr val="accent5"/>
                </a:solidFill>
              </a:rPr>
              <a:t> </a:t>
            </a:r>
          </a:p>
          <a:p>
            <a:pPr marL="182880" indent="-214308">
              <a:lnSpc>
                <a:spcPct val="150000"/>
              </a:lnSpc>
              <a:spcBef>
                <a:spcPts val="400"/>
              </a:spcBef>
              <a:buFont typeface="Arial" charset="0"/>
              <a:buChar char="•"/>
            </a:pPr>
            <a:r>
              <a:rPr lang="en-US" sz="1500" dirty="0">
                <a:solidFill>
                  <a:schemeClr val="accent5"/>
                </a:solidFill>
                <a:hlinkClick r:id="rId11"/>
              </a:rPr>
              <a:t>https://twitter.com/apachemxnet</a:t>
            </a:r>
            <a:r>
              <a:rPr lang="en-US" sz="1500" dirty="0">
                <a:solidFill>
                  <a:schemeClr val="accent5"/>
                </a:solidFill>
              </a:rPr>
              <a:t> </a:t>
            </a:r>
          </a:p>
        </p:txBody>
      </p:sp>
    </p:spTree>
    <p:extLst>
      <p:ext uri="{BB962C8B-B14F-4D97-AF65-F5344CB8AC3E}">
        <p14:creationId xmlns:p14="http://schemas.microsoft.com/office/powerpoint/2010/main" val="36165443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29DB2-6BE8-A544-8C82-DE70E648D6F3}"/>
              </a:ext>
            </a:extLst>
          </p:cNvPr>
          <p:cNvSpPr>
            <a:spLocks noGrp="1"/>
          </p:cNvSpPr>
          <p:nvPr>
            <p:ph type="title"/>
          </p:nvPr>
        </p:nvSpPr>
        <p:spPr>
          <a:xfrm>
            <a:off x="571500" y="1885952"/>
            <a:ext cx="8001000" cy="1182887"/>
          </a:xfrm>
          <a:noFill/>
        </p:spPr>
        <p:txBody>
          <a:bodyPr>
            <a:normAutofit fontScale="90000"/>
          </a:bodyPr>
          <a:lstStyle/>
          <a:p>
            <a:pPr algn="ctr"/>
            <a:r>
              <a:rPr lang="en-US" sz="3975" b="1" dirty="0"/>
              <a:t>Thank You</a:t>
            </a:r>
            <a:br>
              <a:rPr lang="en-US" b="1" dirty="0"/>
            </a:br>
            <a:r>
              <a:rPr lang="en-US" dirty="0">
                <a:solidFill>
                  <a:schemeClr val="bg1"/>
                </a:solidFill>
              </a:rPr>
              <a:t>kannanva@amazon.com</a:t>
            </a:r>
            <a:br>
              <a:rPr lang="en-US" dirty="0">
                <a:solidFill>
                  <a:schemeClr val="bg1"/>
                </a:solidFill>
              </a:rPr>
            </a:br>
            <a:r>
              <a:rPr lang="en-US" dirty="0" err="1">
                <a:solidFill>
                  <a:schemeClr val="bg1"/>
                </a:solidFill>
              </a:rPr>
              <a:t>wamy@amazon.com</a:t>
            </a:r>
            <a:br>
              <a:rPr lang="en-US" dirty="0">
                <a:solidFill>
                  <a:schemeClr val="accent3">
                    <a:lumMod val="20000"/>
                    <a:lumOff val="80000"/>
                  </a:schemeClr>
                </a:solidFill>
              </a:rPr>
            </a:br>
            <a:endParaRPr lang="en-US" dirty="0">
              <a:solidFill>
                <a:schemeClr val="accent3">
                  <a:lumMod val="20000"/>
                  <a:lumOff val="80000"/>
                </a:schemeClr>
              </a:solidFill>
            </a:endParaRPr>
          </a:p>
        </p:txBody>
      </p:sp>
      <p:sp>
        <p:nvSpPr>
          <p:cNvPr id="3" name="TextBox 2">
            <a:extLst>
              <a:ext uri="{FF2B5EF4-FFF2-40B4-BE49-F238E27FC236}">
                <a16:creationId xmlns:a16="http://schemas.microsoft.com/office/drawing/2014/main" id="{CCFC6E86-F655-CB47-865D-047DE211E912}"/>
              </a:ext>
            </a:extLst>
          </p:cNvPr>
          <p:cNvSpPr txBox="1"/>
          <p:nvPr/>
        </p:nvSpPr>
        <p:spPr>
          <a:xfrm>
            <a:off x="7812159" y="2832653"/>
            <a:ext cx="184731" cy="300210"/>
          </a:xfrm>
          <a:prstGeom prst="rect">
            <a:avLst/>
          </a:prstGeom>
          <a:noFill/>
        </p:spPr>
        <p:txBody>
          <a:bodyPr wrap="none" rtlCol="0">
            <a:spAutoFit/>
          </a:bodyPr>
          <a:lstStyle/>
          <a:p>
            <a:endParaRPr lang="en-US" sz="1351" dirty="0"/>
          </a:p>
        </p:txBody>
      </p:sp>
    </p:spTree>
    <p:extLst>
      <p:ext uri="{BB962C8B-B14F-4D97-AF65-F5344CB8AC3E}">
        <p14:creationId xmlns:p14="http://schemas.microsoft.com/office/powerpoint/2010/main" val="2631611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04379" y="330748"/>
            <a:ext cx="8508207" cy="927100"/>
          </a:xfrm>
        </p:spPr>
        <p:txBody>
          <a:bodyPr anchor="ctr"/>
          <a:lstStyle/>
          <a:p>
            <a:pPr algn="ctr"/>
            <a:r>
              <a:rPr lang="en-US" sz="3000" b="1" dirty="0">
                <a:solidFill>
                  <a:schemeClr val="bg2"/>
                </a:solidFill>
                <a:latin typeface="Century Gothic" panose="020B0502020202020204" pitchFamily="34" charset="0"/>
              </a:rPr>
              <a:t>How is Deep Learning Different from Machine Learning</a:t>
            </a:r>
          </a:p>
        </p:txBody>
      </p:sp>
      <p:sp>
        <p:nvSpPr>
          <p:cNvPr id="73" name="Title 1">
            <a:extLst>
              <a:ext uri="{FF2B5EF4-FFF2-40B4-BE49-F238E27FC236}">
                <a16:creationId xmlns:a16="http://schemas.microsoft.com/office/drawing/2014/main" id="{EFA03C9D-0858-734E-9FC7-507D887179B0}"/>
              </a:ext>
            </a:extLst>
          </p:cNvPr>
          <p:cNvSpPr txBox="1">
            <a:spLocks/>
          </p:cNvSpPr>
          <p:nvPr/>
        </p:nvSpPr>
        <p:spPr>
          <a:xfrm>
            <a:off x="204379" y="1109498"/>
            <a:ext cx="4703133" cy="3398463"/>
          </a:xfrm>
          <a:prstGeom prst="rect">
            <a:avLst/>
          </a:prstGeom>
        </p:spPr>
        <p:txBody>
          <a:bodyPr vert="horz" lIns="91398" tIns="45699" rIns="91398" bIns="45699"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marL="342732" indent="-342732" defTabSz="456976">
              <a:lnSpc>
                <a:spcPts val="3559"/>
              </a:lnSpc>
              <a:buFont typeface="Arial" panose="020B0604020202020204" pitchFamily="34" charset="0"/>
              <a:buChar char="•"/>
            </a:pPr>
            <a:r>
              <a:rPr lang="en-US" sz="1600" dirty="0">
                <a:solidFill>
                  <a:schemeClr val="bg2"/>
                </a:solidFill>
                <a:latin typeface="Century Gothic" panose="020B0502020202020204" pitchFamily="34" charset="0"/>
              </a:rPr>
              <a:t>Automated feature learning</a:t>
            </a:r>
          </a:p>
          <a:p>
            <a:pPr marL="342732" indent="-342732" defTabSz="456976">
              <a:lnSpc>
                <a:spcPts val="3559"/>
              </a:lnSpc>
              <a:buFont typeface="Arial" panose="020B0604020202020204" pitchFamily="34" charset="0"/>
              <a:buChar char="•"/>
            </a:pPr>
            <a:r>
              <a:rPr lang="en-US" sz="1600" dirty="0">
                <a:solidFill>
                  <a:schemeClr val="bg2"/>
                </a:solidFill>
                <a:latin typeface="Century Gothic" panose="020B0502020202020204" pitchFamily="34" charset="0"/>
              </a:rPr>
              <a:t>Requires lots of labeled data</a:t>
            </a:r>
          </a:p>
          <a:p>
            <a:pPr marL="342732" indent="-342732" defTabSz="456976">
              <a:lnSpc>
                <a:spcPts val="3559"/>
              </a:lnSpc>
              <a:buFont typeface="Arial" panose="020B0604020202020204" pitchFamily="34" charset="0"/>
              <a:buChar char="•"/>
            </a:pPr>
            <a:r>
              <a:rPr lang="en-US" sz="1600" dirty="0">
                <a:solidFill>
                  <a:schemeClr val="bg2"/>
                </a:solidFill>
                <a:latin typeface="Century Gothic" panose="020B0502020202020204" pitchFamily="34" charset="0"/>
              </a:rPr>
              <a:t>Gets better with more data</a:t>
            </a:r>
          </a:p>
          <a:p>
            <a:pPr marL="342732" indent="-342732" defTabSz="456976">
              <a:lnSpc>
                <a:spcPts val="3559"/>
              </a:lnSpc>
              <a:buFont typeface="Arial" panose="020B0604020202020204" pitchFamily="34" charset="0"/>
              <a:buChar char="•"/>
            </a:pPr>
            <a:r>
              <a:rPr lang="en-US" sz="1600" dirty="0">
                <a:solidFill>
                  <a:schemeClr val="bg2"/>
                </a:solidFill>
                <a:latin typeface="Century Gothic" panose="020B0502020202020204" pitchFamily="34" charset="0"/>
              </a:rPr>
              <a:t>Computationally intensive</a:t>
            </a:r>
          </a:p>
          <a:p>
            <a:pPr marL="342732" indent="-342732" defTabSz="456976">
              <a:lnSpc>
                <a:spcPts val="3559"/>
              </a:lnSpc>
              <a:buFont typeface="Arial" panose="020B0604020202020204" pitchFamily="34" charset="0"/>
              <a:buChar char="•"/>
            </a:pPr>
            <a:r>
              <a:rPr lang="en-US" sz="1600" dirty="0">
                <a:solidFill>
                  <a:schemeClr val="bg2"/>
                </a:solidFill>
                <a:latin typeface="Century Gothic" panose="020B0502020202020204" pitchFamily="34" charset="0"/>
              </a:rPr>
              <a:t>Generic architecture</a:t>
            </a:r>
          </a:p>
        </p:txBody>
      </p:sp>
      <p:pic>
        <p:nvPicPr>
          <p:cNvPr id="10" name="Picture 9">
            <a:extLst>
              <a:ext uri="{FF2B5EF4-FFF2-40B4-BE49-F238E27FC236}">
                <a16:creationId xmlns:a16="http://schemas.microsoft.com/office/drawing/2014/main" id="{4FE8426C-51C2-4A4F-A6FA-D34F79A10273}"/>
              </a:ext>
            </a:extLst>
          </p:cNvPr>
          <p:cNvPicPr>
            <a:picLocks noChangeAspect="1"/>
          </p:cNvPicPr>
          <p:nvPr/>
        </p:nvPicPr>
        <p:blipFill>
          <a:blip r:embed="rId3">
            <a:clrChange>
              <a:clrFrom>
                <a:srgbClr val="000000"/>
              </a:clrFrom>
              <a:clrTo>
                <a:srgbClr val="000000">
                  <a:alpha val="0"/>
                </a:srgbClr>
              </a:clrTo>
            </a:clrChange>
          </a:blip>
          <a:stretch>
            <a:fillRect/>
          </a:stretch>
        </p:blipFill>
        <p:spPr>
          <a:xfrm>
            <a:off x="4669570" y="1887518"/>
            <a:ext cx="3968278" cy="2620444"/>
          </a:xfrm>
          <a:prstGeom prst="rect">
            <a:avLst/>
          </a:prstGeom>
          <a:solidFill>
            <a:schemeClr val="tx2">
              <a:lumMod val="50000"/>
            </a:schemeClr>
          </a:solidFill>
        </p:spPr>
      </p:pic>
      <p:sp>
        <p:nvSpPr>
          <p:cNvPr id="7" name="TextBox 6">
            <a:extLst>
              <a:ext uri="{FF2B5EF4-FFF2-40B4-BE49-F238E27FC236}">
                <a16:creationId xmlns:a16="http://schemas.microsoft.com/office/drawing/2014/main" id="{0B941FC4-A607-7F44-9FFC-9B007994A221}"/>
              </a:ext>
            </a:extLst>
          </p:cNvPr>
          <p:cNvSpPr txBox="1"/>
          <p:nvPr/>
        </p:nvSpPr>
        <p:spPr>
          <a:xfrm>
            <a:off x="6858000" y="4857750"/>
            <a:ext cx="2298381" cy="254044"/>
          </a:xfrm>
          <a:prstGeom prst="rect">
            <a:avLst/>
          </a:prstGeom>
          <a:solidFill>
            <a:schemeClr val="bg2">
              <a:lumMod val="75000"/>
              <a:alpha val="56000"/>
            </a:schemeClr>
          </a:solidFill>
        </p:spPr>
        <p:txBody>
          <a:bodyPr wrap="square" rtlCol="0">
            <a:spAutoFit/>
          </a:bodyPr>
          <a:lstStyle/>
          <a:p>
            <a:r>
              <a:rPr lang="en-US" sz="1051" b="1" dirty="0"/>
              <a:t>Credits: Sandeep Krishnamurthy</a:t>
            </a:r>
            <a:endParaRPr lang="en-US" sz="1051" dirty="0"/>
          </a:p>
        </p:txBody>
      </p:sp>
    </p:spTree>
    <p:extLst>
      <p:ext uri="{BB962C8B-B14F-4D97-AF65-F5344CB8AC3E}">
        <p14:creationId xmlns:p14="http://schemas.microsoft.com/office/powerpoint/2010/main" val="276794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3">
                                            <p:txEl>
                                              <p:pRg st="0" end="0"/>
                                            </p:txEl>
                                          </p:spTgt>
                                        </p:tgtEl>
                                        <p:attrNameLst>
                                          <p:attrName>style.visibility</p:attrName>
                                        </p:attrNameLst>
                                      </p:cBhvr>
                                      <p:to>
                                        <p:strVal val="visible"/>
                                      </p:to>
                                    </p:set>
                                    <p:animEffect transition="in" filter="fade">
                                      <p:cBhvr>
                                        <p:cTn id="7" dur="500"/>
                                        <p:tgtEl>
                                          <p:spTgt spid="7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3">
                                            <p:txEl>
                                              <p:pRg st="1" end="1"/>
                                            </p:txEl>
                                          </p:spTgt>
                                        </p:tgtEl>
                                        <p:attrNameLst>
                                          <p:attrName>style.visibility</p:attrName>
                                        </p:attrNameLst>
                                      </p:cBhvr>
                                      <p:to>
                                        <p:strVal val="visible"/>
                                      </p:to>
                                    </p:set>
                                    <p:animEffect transition="in" filter="fade">
                                      <p:cBhvr>
                                        <p:cTn id="12" dur="500"/>
                                        <p:tgtEl>
                                          <p:spTgt spid="7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3">
                                            <p:txEl>
                                              <p:pRg st="2" end="2"/>
                                            </p:txEl>
                                          </p:spTgt>
                                        </p:tgtEl>
                                        <p:attrNameLst>
                                          <p:attrName>style.visibility</p:attrName>
                                        </p:attrNameLst>
                                      </p:cBhvr>
                                      <p:to>
                                        <p:strVal val="visible"/>
                                      </p:to>
                                    </p:set>
                                    <p:animEffect transition="in" filter="fade">
                                      <p:cBhvr>
                                        <p:cTn id="17" dur="500"/>
                                        <p:tgtEl>
                                          <p:spTgt spid="7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3">
                                            <p:txEl>
                                              <p:pRg st="3" end="3"/>
                                            </p:txEl>
                                          </p:spTgt>
                                        </p:tgtEl>
                                        <p:attrNameLst>
                                          <p:attrName>style.visibility</p:attrName>
                                        </p:attrNameLst>
                                      </p:cBhvr>
                                      <p:to>
                                        <p:strVal val="visible"/>
                                      </p:to>
                                    </p:set>
                                    <p:animEffect transition="in" filter="fade">
                                      <p:cBhvr>
                                        <p:cTn id="25" dur="500"/>
                                        <p:tgtEl>
                                          <p:spTgt spid="7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3">
                                            <p:txEl>
                                              <p:pRg st="4" end="4"/>
                                            </p:txEl>
                                          </p:spTgt>
                                        </p:tgtEl>
                                        <p:attrNameLst>
                                          <p:attrName>style.visibility</p:attrName>
                                        </p:attrNameLst>
                                      </p:cBhvr>
                                      <p:to>
                                        <p:strVal val="visible"/>
                                      </p:to>
                                    </p:set>
                                    <p:animEffect transition="in" filter="fade">
                                      <p:cBhvr>
                                        <p:cTn id="30" dur="500"/>
                                        <p:tgtEl>
                                          <p:spTgt spid="7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C0D52C5-F626-1C42-A317-C33B380C2331}"/>
              </a:ext>
            </a:extLst>
          </p:cNvPr>
          <p:cNvSpPr txBox="1">
            <a:spLocks/>
          </p:cNvSpPr>
          <p:nvPr/>
        </p:nvSpPr>
        <p:spPr>
          <a:xfrm>
            <a:off x="338750" y="579500"/>
            <a:ext cx="8508302" cy="926854"/>
          </a:xfrm>
          <a:prstGeom prst="rect">
            <a:avLst/>
          </a:prstGeom>
        </p:spPr>
        <p:txBody>
          <a:bodyPr vert="horz" lIns="91398" tIns="45699" rIns="91398" bIns="45699"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defTabSz="456976"/>
            <a:r>
              <a:rPr lang="en-US" sz="3500" b="1" dirty="0">
                <a:solidFill>
                  <a:schemeClr val="tx1"/>
                </a:solidFill>
                <a:latin typeface="Century Gothic" panose="020B0502020202020204" pitchFamily="34" charset="0"/>
              </a:rPr>
              <a:t>It has a growing impact on our lives</a:t>
            </a:r>
          </a:p>
        </p:txBody>
      </p:sp>
      <p:grpSp>
        <p:nvGrpSpPr>
          <p:cNvPr id="6" name="Group 5">
            <a:extLst>
              <a:ext uri="{FF2B5EF4-FFF2-40B4-BE49-F238E27FC236}">
                <a16:creationId xmlns:a16="http://schemas.microsoft.com/office/drawing/2014/main" id="{B3541285-9677-004B-8E4B-5D3DBEB29C63}"/>
              </a:ext>
            </a:extLst>
          </p:cNvPr>
          <p:cNvGrpSpPr/>
          <p:nvPr/>
        </p:nvGrpSpPr>
        <p:grpSpPr>
          <a:xfrm>
            <a:off x="265574" y="1727821"/>
            <a:ext cx="1996363" cy="2547984"/>
            <a:chOff x="10800" y="1813994"/>
            <a:chExt cx="2231277" cy="3326130"/>
          </a:xfrm>
        </p:grpSpPr>
        <p:pic>
          <p:nvPicPr>
            <p:cNvPr id="7" name="Picture 6">
              <a:extLst>
                <a:ext uri="{FF2B5EF4-FFF2-40B4-BE49-F238E27FC236}">
                  <a16:creationId xmlns:a16="http://schemas.microsoft.com/office/drawing/2014/main" id="{ED17A92C-A323-114D-926E-916399405056}"/>
                </a:ext>
              </a:extLst>
            </p:cNvPr>
            <p:cNvPicPr>
              <a:picLocks noChangeAspect="1"/>
            </p:cNvPicPr>
            <p:nvPr/>
          </p:nvPicPr>
          <p:blipFill rotWithShape="1">
            <a:blip r:embed="rId3"/>
            <a:srcRect r="6498"/>
            <a:stretch/>
          </p:blipFill>
          <p:spPr>
            <a:xfrm>
              <a:off x="10800" y="1813994"/>
              <a:ext cx="2231277" cy="3326130"/>
            </a:xfrm>
            <a:prstGeom prst="rect">
              <a:avLst/>
            </a:prstGeom>
            <a:ln w="76200">
              <a:solidFill>
                <a:schemeClr val="bg1"/>
              </a:solidFill>
            </a:ln>
          </p:spPr>
        </p:pic>
        <p:sp>
          <p:nvSpPr>
            <p:cNvPr id="8" name="Rectangle 7">
              <a:extLst>
                <a:ext uri="{FF2B5EF4-FFF2-40B4-BE49-F238E27FC236}">
                  <a16:creationId xmlns:a16="http://schemas.microsoft.com/office/drawing/2014/main" id="{DC9D8EF3-8890-2B45-A134-B973A13D328D}"/>
                </a:ext>
              </a:extLst>
            </p:cNvPr>
            <p:cNvSpPr/>
            <p:nvPr/>
          </p:nvSpPr>
          <p:spPr>
            <a:xfrm>
              <a:off x="10800" y="2621820"/>
              <a:ext cx="2231209" cy="581875"/>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976">
                <a:defRPr/>
              </a:pPr>
              <a:endParaRPr lang="en-US" sz="1799" dirty="0">
                <a:solidFill>
                  <a:schemeClr val="tx2"/>
                </a:solidFill>
                <a:latin typeface="Century Gothic" panose="020B0502020202020204" pitchFamily="34" charset="0"/>
              </a:endParaRPr>
            </a:p>
          </p:txBody>
        </p:sp>
        <p:sp>
          <p:nvSpPr>
            <p:cNvPr id="9" name="TextBox 8">
              <a:extLst>
                <a:ext uri="{FF2B5EF4-FFF2-40B4-BE49-F238E27FC236}">
                  <a16:creationId xmlns:a16="http://schemas.microsoft.com/office/drawing/2014/main" id="{D631F002-CBB8-AD4C-BA8F-F1E4214F8D24}"/>
                </a:ext>
              </a:extLst>
            </p:cNvPr>
            <p:cNvSpPr txBox="1"/>
            <p:nvPr/>
          </p:nvSpPr>
          <p:spPr>
            <a:xfrm>
              <a:off x="108155" y="2671778"/>
              <a:ext cx="2069704" cy="481958"/>
            </a:xfrm>
            <a:prstGeom prst="rect">
              <a:avLst/>
            </a:prstGeom>
            <a:noFill/>
          </p:spPr>
          <p:txBody>
            <a:bodyPr wrap="square" rtlCol="0" anchor="ctr">
              <a:spAutoFit/>
            </a:bodyPr>
            <a:lstStyle/>
            <a:p>
              <a:pPr algn="ctr" defTabSz="456976">
                <a:defRPr/>
              </a:pPr>
              <a:r>
                <a:rPr lang="en-US" sz="1799" dirty="0">
                  <a:solidFill>
                    <a:schemeClr val="tx2"/>
                  </a:solidFill>
                  <a:latin typeface="Century Gothic" panose="020B0502020202020204" pitchFamily="34" charset="0"/>
                  <a:ea typeface="Amazon Ember" panose="020B0603020204020204" pitchFamily="34" charset="0"/>
                  <a:cs typeface="Amazon Ember" panose="020B0603020204020204" pitchFamily="34" charset="0"/>
                </a:rPr>
                <a:t>Personalization</a:t>
              </a:r>
            </a:p>
          </p:txBody>
        </p:sp>
      </p:grpSp>
      <p:grpSp>
        <p:nvGrpSpPr>
          <p:cNvPr id="10" name="Group 9">
            <a:extLst>
              <a:ext uri="{FF2B5EF4-FFF2-40B4-BE49-F238E27FC236}">
                <a16:creationId xmlns:a16="http://schemas.microsoft.com/office/drawing/2014/main" id="{9E31E98F-B16B-364F-84F6-9C1D135CD101}"/>
              </a:ext>
            </a:extLst>
          </p:cNvPr>
          <p:cNvGrpSpPr/>
          <p:nvPr/>
        </p:nvGrpSpPr>
        <p:grpSpPr>
          <a:xfrm>
            <a:off x="2172011" y="1727821"/>
            <a:ext cx="2031854" cy="2549204"/>
            <a:chOff x="2304133" y="1813995"/>
            <a:chExt cx="2237153" cy="3327776"/>
          </a:xfrm>
        </p:grpSpPr>
        <p:pic>
          <p:nvPicPr>
            <p:cNvPr id="11" name="Picture 10">
              <a:extLst>
                <a:ext uri="{FF2B5EF4-FFF2-40B4-BE49-F238E27FC236}">
                  <a16:creationId xmlns:a16="http://schemas.microsoft.com/office/drawing/2014/main" id="{A6D67234-801A-5742-B865-2CD3B02B7A55}"/>
                </a:ext>
              </a:extLst>
            </p:cNvPr>
            <p:cNvPicPr>
              <a:picLocks noChangeAspect="1"/>
            </p:cNvPicPr>
            <p:nvPr/>
          </p:nvPicPr>
          <p:blipFill rotWithShape="1">
            <a:blip r:embed="rId4"/>
            <a:srcRect l="-297"/>
            <a:stretch/>
          </p:blipFill>
          <p:spPr>
            <a:xfrm>
              <a:off x="2304133" y="1813995"/>
              <a:ext cx="2237153" cy="3327776"/>
            </a:xfrm>
            <a:prstGeom prst="rect">
              <a:avLst/>
            </a:prstGeom>
            <a:ln w="76200">
              <a:solidFill>
                <a:schemeClr val="bg1"/>
              </a:solidFill>
            </a:ln>
          </p:spPr>
        </p:pic>
        <p:sp>
          <p:nvSpPr>
            <p:cNvPr id="12" name="Rectangle 11">
              <a:extLst>
                <a:ext uri="{FF2B5EF4-FFF2-40B4-BE49-F238E27FC236}">
                  <a16:creationId xmlns:a16="http://schemas.microsoft.com/office/drawing/2014/main" id="{48FDFF2E-59E3-1A4B-86DE-611521CEE529}"/>
                </a:ext>
              </a:extLst>
            </p:cNvPr>
            <p:cNvSpPr/>
            <p:nvPr/>
          </p:nvSpPr>
          <p:spPr>
            <a:xfrm>
              <a:off x="2307104" y="2621819"/>
              <a:ext cx="2231209" cy="581875"/>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976">
                <a:defRPr/>
              </a:pPr>
              <a:endParaRPr lang="en-US" sz="1799" dirty="0">
                <a:solidFill>
                  <a:schemeClr val="tx2"/>
                </a:solidFill>
                <a:latin typeface="Century Gothic" panose="020B0502020202020204" pitchFamily="34" charset="0"/>
              </a:endParaRPr>
            </a:p>
          </p:txBody>
        </p:sp>
        <p:sp>
          <p:nvSpPr>
            <p:cNvPr id="13" name="TextBox 12">
              <a:extLst>
                <a:ext uri="{FF2B5EF4-FFF2-40B4-BE49-F238E27FC236}">
                  <a16:creationId xmlns:a16="http://schemas.microsoft.com/office/drawing/2014/main" id="{A4B271E9-769C-3C45-92BB-477C398BE6D3}"/>
                </a:ext>
              </a:extLst>
            </p:cNvPr>
            <p:cNvSpPr txBox="1"/>
            <p:nvPr/>
          </p:nvSpPr>
          <p:spPr>
            <a:xfrm>
              <a:off x="2793836" y="2671775"/>
              <a:ext cx="1339648" cy="481965"/>
            </a:xfrm>
            <a:prstGeom prst="rect">
              <a:avLst/>
            </a:prstGeom>
            <a:noFill/>
          </p:spPr>
          <p:txBody>
            <a:bodyPr wrap="square" rtlCol="0" anchor="ctr">
              <a:spAutoFit/>
            </a:bodyPr>
            <a:lstStyle/>
            <a:p>
              <a:pPr algn="ctr" defTabSz="456976">
                <a:defRPr/>
              </a:pPr>
              <a:r>
                <a:rPr lang="en-US" sz="1799" dirty="0">
                  <a:solidFill>
                    <a:schemeClr val="tx2"/>
                  </a:solidFill>
                  <a:latin typeface="Century Gothic" panose="020B0502020202020204" pitchFamily="34" charset="0"/>
                  <a:ea typeface="Amazon Ember" panose="020B0603020204020204" pitchFamily="34" charset="0"/>
                  <a:cs typeface="Amazon Ember" panose="020B0603020204020204" pitchFamily="34" charset="0"/>
                </a:rPr>
                <a:t>Robotics</a:t>
              </a:r>
            </a:p>
          </p:txBody>
        </p:sp>
      </p:grpSp>
      <p:grpSp>
        <p:nvGrpSpPr>
          <p:cNvPr id="14" name="Group 13">
            <a:extLst>
              <a:ext uri="{FF2B5EF4-FFF2-40B4-BE49-F238E27FC236}">
                <a16:creationId xmlns:a16="http://schemas.microsoft.com/office/drawing/2014/main" id="{DE9B4FA6-9FE5-D340-B98D-E5167201DF9C}"/>
              </a:ext>
            </a:extLst>
          </p:cNvPr>
          <p:cNvGrpSpPr/>
          <p:nvPr/>
        </p:nvGrpSpPr>
        <p:grpSpPr>
          <a:xfrm>
            <a:off x="4259180" y="1727821"/>
            <a:ext cx="2162059" cy="2547984"/>
            <a:chOff x="4603410" y="1813994"/>
            <a:chExt cx="2226832" cy="3326130"/>
          </a:xfrm>
        </p:grpSpPr>
        <p:pic>
          <p:nvPicPr>
            <p:cNvPr id="15" name="Picture 14" descr="Image result for amazon echo">
              <a:extLst>
                <a:ext uri="{FF2B5EF4-FFF2-40B4-BE49-F238E27FC236}">
                  <a16:creationId xmlns:a16="http://schemas.microsoft.com/office/drawing/2014/main" id="{DDBD7E73-9BFA-D14C-A114-81BEF561F5C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7016" r="27333"/>
            <a:stretch/>
          </p:blipFill>
          <p:spPr bwMode="auto">
            <a:xfrm>
              <a:off x="4603410" y="1813994"/>
              <a:ext cx="2226831" cy="3326130"/>
            </a:xfrm>
            <a:prstGeom prst="rect">
              <a:avLst/>
            </a:prstGeom>
            <a:noFill/>
            <a:ln w="76200">
              <a:solidFill>
                <a:schemeClr val="bg1"/>
              </a:solidFill>
            </a:ln>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35ACBDD7-B595-704E-B0D7-D556D5275D2F}"/>
                </a:ext>
              </a:extLst>
            </p:cNvPr>
            <p:cNvSpPr/>
            <p:nvPr/>
          </p:nvSpPr>
          <p:spPr>
            <a:xfrm>
              <a:off x="4612786" y="2619792"/>
              <a:ext cx="2217456" cy="581875"/>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976">
                <a:defRPr/>
              </a:pPr>
              <a:endParaRPr lang="en-US" sz="1799" dirty="0">
                <a:solidFill>
                  <a:schemeClr val="tx2"/>
                </a:solidFill>
                <a:latin typeface="Century Gothic" panose="020B0502020202020204" pitchFamily="34" charset="0"/>
              </a:endParaRPr>
            </a:p>
          </p:txBody>
        </p:sp>
        <p:sp>
          <p:nvSpPr>
            <p:cNvPr id="17" name="TextBox 16">
              <a:extLst>
                <a:ext uri="{FF2B5EF4-FFF2-40B4-BE49-F238E27FC236}">
                  <a16:creationId xmlns:a16="http://schemas.microsoft.com/office/drawing/2014/main" id="{FD18481A-8F76-7C40-9AA1-CA8433AE31C2}"/>
                </a:ext>
              </a:extLst>
            </p:cNvPr>
            <p:cNvSpPr txBox="1"/>
            <p:nvPr/>
          </p:nvSpPr>
          <p:spPr>
            <a:xfrm>
              <a:off x="5015709" y="2669749"/>
              <a:ext cx="1339648" cy="481958"/>
            </a:xfrm>
            <a:prstGeom prst="rect">
              <a:avLst/>
            </a:prstGeom>
            <a:noFill/>
          </p:spPr>
          <p:txBody>
            <a:bodyPr wrap="square" rtlCol="0" anchor="ctr">
              <a:spAutoFit/>
            </a:bodyPr>
            <a:lstStyle/>
            <a:p>
              <a:pPr algn="ctr" defTabSz="456976">
                <a:defRPr/>
              </a:pPr>
              <a:r>
                <a:rPr lang="en-US" sz="1799" dirty="0">
                  <a:solidFill>
                    <a:schemeClr val="tx2"/>
                  </a:solidFill>
                  <a:latin typeface="Century Gothic" panose="020B0502020202020204" pitchFamily="34" charset="0"/>
                  <a:ea typeface="Amazon Ember" panose="020B0603020204020204" pitchFamily="34" charset="0"/>
                  <a:cs typeface="Amazon Ember" panose="020B0603020204020204" pitchFamily="34" charset="0"/>
                </a:rPr>
                <a:t>Voice</a:t>
              </a:r>
            </a:p>
          </p:txBody>
        </p:sp>
      </p:grpSp>
      <p:grpSp>
        <p:nvGrpSpPr>
          <p:cNvPr id="18" name="Group 17">
            <a:extLst>
              <a:ext uri="{FF2B5EF4-FFF2-40B4-BE49-F238E27FC236}">
                <a16:creationId xmlns:a16="http://schemas.microsoft.com/office/drawing/2014/main" id="{AD76A5D4-CE92-9C42-9EA0-4ED2D54093A7}"/>
              </a:ext>
            </a:extLst>
          </p:cNvPr>
          <p:cNvGrpSpPr/>
          <p:nvPr/>
        </p:nvGrpSpPr>
        <p:grpSpPr>
          <a:xfrm>
            <a:off x="6488948" y="1727821"/>
            <a:ext cx="2233947" cy="2544581"/>
            <a:chOff x="6887605" y="1813995"/>
            <a:chExt cx="2235691" cy="3321530"/>
          </a:xfrm>
        </p:grpSpPr>
        <p:pic>
          <p:nvPicPr>
            <p:cNvPr id="19" name="Picture 2" descr="Image result for prime air">
              <a:extLst>
                <a:ext uri="{FF2B5EF4-FFF2-40B4-BE49-F238E27FC236}">
                  <a16:creationId xmlns:a16="http://schemas.microsoft.com/office/drawing/2014/main" id="{E15C4E54-D36B-4443-AAB5-A5878E449F9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926" r="23565" b="3135"/>
            <a:stretch/>
          </p:blipFill>
          <p:spPr bwMode="auto">
            <a:xfrm>
              <a:off x="6892087" y="1813995"/>
              <a:ext cx="2209172" cy="3321530"/>
            </a:xfrm>
            <a:prstGeom prst="rect">
              <a:avLst/>
            </a:prstGeom>
            <a:noFill/>
            <a:ln w="76200">
              <a:solidFill>
                <a:schemeClr val="bg1"/>
              </a:solidFill>
            </a:ln>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8D13D402-E1A5-C849-83C5-97A907F2EA6D}"/>
                </a:ext>
              </a:extLst>
            </p:cNvPr>
            <p:cNvSpPr/>
            <p:nvPr/>
          </p:nvSpPr>
          <p:spPr>
            <a:xfrm>
              <a:off x="6892087" y="2619792"/>
              <a:ext cx="2231209" cy="581875"/>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976">
                <a:defRPr/>
              </a:pPr>
              <a:endParaRPr lang="en-US" sz="1799" dirty="0">
                <a:solidFill>
                  <a:schemeClr val="tx2"/>
                </a:solidFill>
                <a:latin typeface="Century Gothic" panose="020B0502020202020204" pitchFamily="34" charset="0"/>
              </a:endParaRPr>
            </a:p>
          </p:txBody>
        </p:sp>
        <p:sp>
          <p:nvSpPr>
            <p:cNvPr id="21" name="TextBox 20">
              <a:extLst>
                <a:ext uri="{FF2B5EF4-FFF2-40B4-BE49-F238E27FC236}">
                  <a16:creationId xmlns:a16="http://schemas.microsoft.com/office/drawing/2014/main" id="{20A053C7-330F-104E-A404-1FE569149EAC}"/>
                </a:ext>
              </a:extLst>
            </p:cNvPr>
            <p:cNvSpPr txBox="1"/>
            <p:nvPr/>
          </p:nvSpPr>
          <p:spPr>
            <a:xfrm>
              <a:off x="6887605" y="2542634"/>
              <a:ext cx="2201613" cy="763327"/>
            </a:xfrm>
            <a:prstGeom prst="rect">
              <a:avLst/>
            </a:prstGeom>
            <a:noFill/>
          </p:spPr>
          <p:txBody>
            <a:bodyPr wrap="square" rtlCol="0" anchor="ctr">
              <a:spAutoFit/>
            </a:bodyPr>
            <a:lstStyle/>
            <a:p>
              <a:pPr algn="ctr" defTabSz="456976">
                <a:defRPr/>
              </a:pPr>
              <a:r>
                <a:rPr lang="en-US" sz="1600" dirty="0">
                  <a:solidFill>
                    <a:schemeClr val="tx2"/>
                  </a:solidFill>
                  <a:latin typeface="Century Gothic" panose="020B0502020202020204" pitchFamily="34" charset="0"/>
                </a:rPr>
                <a:t>Autonomous</a:t>
              </a:r>
              <a:br>
                <a:rPr lang="en-US" sz="1600" dirty="0">
                  <a:solidFill>
                    <a:schemeClr val="tx2"/>
                  </a:solidFill>
                  <a:latin typeface="Century Gothic" panose="020B0502020202020204" pitchFamily="34" charset="0"/>
                </a:rPr>
              </a:br>
              <a:r>
                <a:rPr lang="en-US" sz="1600" dirty="0">
                  <a:solidFill>
                    <a:schemeClr val="tx2"/>
                  </a:solidFill>
                  <a:latin typeface="Century Gothic" panose="020B0502020202020204" pitchFamily="34" charset="0"/>
                </a:rPr>
                <a:t>Vehicles</a:t>
              </a:r>
            </a:p>
          </p:txBody>
        </p:sp>
      </p:grpSp>
      <p:sp>
        <p:nvSpPr>
          <p:cNvPr id="22" name="Title 1">
            <a:extLst>
              <a:ext uri="{FF2B5EF4-FFF2-40B4-BE49-F238E27FC236}">
                <a16:creationId xmlns:a16="http://schemas.microsoft.com/office/drawing/2014/main" id="{843D7980-AA20-424F-84E2-5B5C81C0ABB2}"/>
              </a:ext>
            </a:extLst>
          </p:cNvPr>
          <p:cNvSpPr txBox="1">
            <a:spLocks/>
          </p:cNvSpPr>
          <p:nvPr/>
        </p:nvSpPr>
        <p:spPr>
          <a:xfrm>
            <a:off x="338750" y="116074"/>
            <a:ext cx="8508302" cy="92685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2799" b="0" i="0" u="none" strike="noStrike" cap="none">
                <a:solidFill>
                  <a:srgbClr val="000000"/>
                </a:solidFill>
                <a:latin typeface="Arial"/>
                <a:ea typeface="Arial"/>
                <a:cs typeface="Arial"/>
                <a:sym typeface="Arial"/>
              </a:defRPr>
            </a:lvl1pPr>
          </a:lstStyle>
          <a:p>
            <a:pPr algn="ctr"/>
            <a:r>
              <a:rPr lang="en-US" sz="3000" b="1" dirty="0">
                <a:solidFill>
                  <a:schemeClr val="tx1"/>
                </a:solidFill>
                <a:latin typeface="Century Gothic" panose="020B0502020202020204" pitchFamily="34" charset="0"/>
              </a:rPr>
              <a:t>Deep Learning is a Big Deal</a:t>
            </a:r>
          </a:p>
        </p:txBody>
      </p:sp>
      <p:sp>
        <p:nvSpPr>
          <p:cNvPr id="23" name="TextBox 22">
            <a:extLst>
              <a:ext uri="{FF2B5EF4-FFF2-40B4-BE49-F238E27FC236}">
                <a16:creationId xmlns:a16="http://schemas.microsoft.com/office/drawing/2014/main" id="{859E3A5F-1A74-0F4B-95A2-E8AD39FCC8EE}"/>
              </a:ext>
            </a:extLst>
          </p:cNvPr>
          <p:cNvSpPr txBox="1"/>
          <p:nvPr/>
        </p:nvSpPr>
        <p:spPr>
          <a:xfrm>
            <a:off x="7486650" y="4857750"/>
            <a:ext cx="1669731" cy="254044"/>
          </a:xfrm>
          <a:prstGeom prst="rect">
            <a:avLst/>
          </a:prstGeom>
          <a:solidFill>
            <a:schemeClr val="bg2">
              <a:lumMod val="75000"/>
              <a:alpha val="56000"/>
            </a:schemeClr>
          </a:solidFill>
        </p:spPr>
        <p:txBody>
          <a:bodyPr wrap="square" rtlCol="0">
            <a:spAutoFit/>
          </a:bodyPr>
          <a:lstStyle/>
          <a:p>
            <a:r>
              <a:rPr lang="en-US" sz="1051" b="1" dirty="0"/>
              <a:t>Credits: </a:t>
            </a:r>
            <a:r>
              <a:rPr lang="en-US" sz="1051" b="1" dirty="0" err="1"/>
              <a:t>Hagay</a:t>
            </a:r>
            <a:r>
              <a:rPr lang="en-US" sz="1051" b="1" dirty="0"/>
              <a:t> </a:t>
            </a:r>
            <a:r>
              <a:rPr lang="en-US" sz="1051" b="1" dirty="0" err="1"/>
              <a:t>Lupesko</a:t>
            </a:r>
            <a:endParaRPr lang="en-US" sz="1051" dirty="0"/>
          </a:p>
        </p:txBody>
      </p:sp>
    </p:spTree>
    <p:extLst>
      <p:ext uri="{BB962C8B-B14F-4D97-AF65-F5344CB8AC3E}">
        <p14:creationId xmlns:p14="http://schemas.microsoft.com/office/powerpoint/2010/main" val="2389723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334F3-3899-3C4E-9CB4-9364043EA740}"/>
              </a:ext>
            </a:extLst>
          </p:cNvPr>
          <p:cNvSpPr>
            <a:spLocks noGrp="1"/>
          </p:cNvSpPr>
          <p:nvPr>
            <p:ph type="title"/>
          </p:nvPr>
        </p:nvSpPr>
        <p:spPr/>
        <p:txBody>
          <a:bodyPr/>
          <a:lstStyle/>
          <a:p>
            <a:r>
              <a:rPr lang="en-US" dirty="0"/>
              <a:t>Types of Learning</a:t>
            </a:r>
          </a:p>
        </p:txBody>
      </p:sp>
      <p:sp>
        <p:nvSpPr>
          <p:cNvPr id="3" name="Content Placeholder 2">
            <a:extLst>
              <a:ext uri="{FF2B5EF4-FFF2-40B4-BE49-F238E27FC236}">
                <a16:creationId xmlns:a16="http://schemas.microsoft.com/office/drawing/2014/main" id="{3B49EAA6-2C6C-C84C-BCBB-81897F359BCA}"/>
              </a:ext>
            </a:extLst>
          </p:cNvPr>
          <p:cNvSpPr>
            <a:spLocks noGrp="1"/>
          </p:cNvSpPr>
          <p:nvPr>
            <p:ph idx="1"/>
          </p:nvPr>
        </p:nvSpPr>
        <p:spPr>
          <a:xfrm>
            <a:off x="609601" y="1064419"/>
            <a:ext cx="7886700" cy="3259931"/>
          </a:xfrm>
        </p:spPr>
        <p:txBody>
          <a:bodyPr>
            <a:normAutofit fontScale="70000" lnSpcReduction="20000"/>
          </a:bodyPr>
          <a:lstStyle/>
          <a:p>
            <a:pPr>
              <a:lnSpc>
                <a:spcPct val="160000"/>
              </a:lnSpc>
            </a:pPr>
            <a:r>
              <a:rPr lang="en-US" b="1" dirty="0"/>
              <a:t>Supervised Learning </a:t>
            </a:r>
            <a:r>
              <a:rPr lang="mr-IN" dirty="0"/>
              <a:t>–</a:t>
            </a:r>
            <a:r>
              <a:rPr lang="en-US" dirty="0"/>
              <a:t> Uses labeled training data to associate input data to output.</a:t>
            </a:r>
          </a:p>
          <a:p>
            <a:pPr lvl="1">
              <a:lnSpc>
                <a:spcPct val="160000"/>
              </a:lnSpc>
            </a:pPr>
            <a:r>
              <a:rPr lang="en-US" dirty="0"/>
              <a:t>Classification: Output is discrete categories</a:t>
            </a:r>
          </a:p>
          <a:p>
            <a:pPr lvl="1">
              <a:lnSpc>
                <a:spcPct val="160000"/>
              </a:lnSpc>
            </a:pPr>
            <a:r>
              <a:rPr lang="en-US" dirty="0"/>
              <a:t>Regression: Output is a continuous value</a:t>
            </a:r>
          </a:p>
          <a:p>
            <a:pPr marL="0" indent="0">
              <a:buNone/>
            </a:pPr>
            <a:r>
              <a:rPr lang="en-US" sz="1651" dirty="0"/>
              <a:t>Example: Image classification, Speech Recognition, Machine translation</a:t>
            </a:r>
          </a:p>
          <a:p>
            <a:pPr lvl="1"/>
            <a:endParaRPr lang="en-US" dirty="0"/>
          </a:p>
          <a:p>
            <a:r>
              <a:rPr lang="en-US" sz="1800" b="1" dirty="0"/>
              <a:t>Unsupervised Learning - </a:t>
            </a:r>
            <a:r>
              <a:rPr lang="en-US" sz="1800" dirty="0"/>
              <a:t>Learns patterns from Unlabeled data.</a:t>
            </a:r>
            <a:endParaRPr lang="en-US" sz="1800" b="1" dirty="0"/>
          </a:p>
          <a:p>
            <a:pPr marL="0" indent="0">
              <a:buNone/>
            </a:pPr>
            <a:r>
              <a:rPr lang="en-US" sz="1651" dirty="0"/>
              <a:t>Example: Clustering, Association discovery.</a:t>
            </a:r>
          </a:p>
          <a:p>
            <a:pPr marL="0" indent="0">
              <a:buNone/>
            </a:pPr>
            <a:endParaRPr lang="en-US" sz="1800" dirty="0"/>
          </a:p>
          <a:p>
            <a:r>
              <a:rPr lang="en-US" sz="1800" b="1" dirty="0"/>
              <a:t>Active Learning</a:t>
            </a:r>
            <a:r>
              <a:rPr lang="en-US" sz="1800" dirty="0"/>
              <a:t> – Semi-supervised, human in the middle..</a:t>
            </a:r>
          </a:p>
          <a:p>
            <a:pPr marL="0" indent="0">
              <a:buNone/>
            </a:pPr>
            <a:endParaRPr lang="en-US" dirty="0"/>
          </a:p>
          <a:p>
            <a:r>
              <a:rPr lang="en-US" sz="1800" b="1" dirty="0"/>
              <a:t>Reinforcement Learning </a:t>
            </a:r>
            <a:r>
              <a:rPr lang="en-US" sz="1800" dirty="0"/>
              <a:t>– learn from environment, using rewards and feedback.</a:t>
            </a:r>
          </a:p>
        </p:txBody>
      </p:sp>
      <p:pic>
        <p:nvPicPr>
          <p:cNvPr id="5" name="Picture 4">
            <a:extLst>
              <a:ext uri="{FF2B5EF4-FFF2-40B4-BE49-F238E27FC236}">
                <a16:creationId xmlns:a16="http://schemas.microsoft.com/office/drawing/2014/main" id="{FAC6653D-9CD7-C443-839D-446664328B69}"/>
              </a:ext>
            </a:extLst>
          </p:cNvPr>
          <p:cNvPicPr>
            <a:picLocks noChangeAspect="1"/>
          </p:cNvPicPr>
          <p:nvPr/>
        </p:nvPicPr>
        <p:blipFill>
          <a:blip r:embed="rId3"/>
          <a:stretch>
            <a:fillRect/>
          </a:stretch>
        </p:blipFill>
        <p:spPr>
          <a:xfrm>
            <a:off x="6047865" y="3314704"/>
            <a:ext cx="3105540" cy="1705415"/>
          </a:xfrm>
          <a:prstGeom prst="rect">
            <a:avLst/>
          </a:prstGeom>
        </p:spPr>
      </p:pic>
    </p:spTree>
    <p:extLst>
      <p:ext uri="{BB962C8B-B14F-4D97-AF65-F5344CB8AC3E}">
        <p14:creationId xmlns:p14="http://schemas.microsoft.com/office/powerpoint/2010/main" val="121366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 calcmode="lin" valueType="num">
                                      <p:cBhvr additive="base">
                                        <p:cTn id="4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 calcmode="lin" valueType="num">
                                      <p:cBhvr additive="base">
                                        <p:cTn id="5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FEC3A-4510-EE43-AAA4-4E5A8B1E216D}"/>
              </a:ext>
            </a:extLst>
          </p:cNvPr>
          <p:cNvSpPr>
            <a:spLocks noGrp="1"/>
          </p:cNvSpPr>
          <p:nvPr>
            <p:ph type="title"/>
          </p:nvPr>
        </p:nvSpPr>
        <p:spPr/>
        <p:txBody>
          <a:bodyPr/>
          <a:lstStyle/>
          <a:p>
            <a:r>
              <a:rPr lang="en-US" dirty="0"/>
              <a:t>Steps in Training</a:t>
            </a:r>
          </a:p>
        </p:txBody>
      </p:sp>
      <p:sp>
        <p:nvSpPr>
          <p:cNvPr id="6" name="Rectangle 5">
            <a:extLst>
              <a:ext uri="{FF2B5EF4-FFF2-40B4-BE49-F238E27FC236}">
                <a16:creationId xmlns:a16="http://schemas.microsoft.com/office/drawing/2014/main" id="{4AC3B604-10F2-BE44-A5D8-D44F2BC3D306}"/>
              </a:ext>
            </a:extLst>
          </p:cNvPr>
          <p:cNvSpPr/>
          <p:nvPr/>
        </p:nvSpPr>
        <p:spPr>
          <a:xfrm>
            <a:off x="400050" y="1905001"/>
            <a:ext cx="1078979" cy="723900"/>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pre-process</a:t>
            </a:r>
          </a:p>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data</a:t>
            </a:r>
          </a:p>
        </p:txBody>
      </p:sp>
      <p:sp>
        <p:nvSpPr>
          <p:cNvPr id="7" name="Rectangle 6">
            <a:extLst>
              <a:ext uri="{FF2B5EF4-FFF2-40B4-BE49-F238E27FC236}">
                <a16:creationId xmlns:a16="http://schemas.microsoft.com/office/drawing/2014/main" id="{55B49AA0-112E-5949-B173-DB4C9D3F4BB1}"/>
              </a:ext>
            </a:extLst>
          </p:cNvPr>
          <p:cNvSpPr/>
          <p:nvPr/>
        </p:nvSpPr>
        <p:spPr>
          <a:xfrm>
            <a:off x="1721374" y="1905001"/>
            <a:ext cx="1078979" cy="723900"/>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define</a:t>
            </a:r>
          </a:p>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neural network</a:t>
            </a:r>
          </a:p>
        </p:txBody>
      </p:sp>
      <p:sp>
        <p:nvSpPr>
          <p:cNvPr id="8" name="Rectangle 7">
            <a:extLst>
              <a:ext uri="{FF2B5EF4-FFF2-40B4-BE49-F238E27FC236}">
                <a16:creationId xmlns:a16="http://schemas.microsoft.com/office/drawing/2014/main" id="{C1C87F48-7A12-3E46-A97E-04E7EE002B57}"/>
              </a:ext>
            </a:extLst>
          </p:cNvPr>
          <p:cNvSpPr/>
          <p:nvPr/>
        </p:nvSpPr>
        <p:spPr>
          <a:xfrm>
            <a:off x="3028951" y="1905001"/>
            <a:ext cx="1143000" cy="723900"/>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endParaRPr>
          </a:p>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define</a:t>
            </a:r>
          </a:p>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loss function</a:t>
            </a:r>
          </a:p>
          <a:p>
            <a:pPr algn="ctr"/>
            <a:endPar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9" name="Straight Arrow Connector 8">
            <a:extLst>
              <a:ext uri="{FF2B5EF4-FFF2-40B4-BE49-F238E27FC236}">
                <a16:creationId xmlns:a16="http://schemas.microsoft.com/office/drawing/2014/main" id="{EB49DD30-4937-964E-9CB3-93A92C5523D8}"/>
              </a:ext>
            </a:extLst>
          </p:cNvPr>
          <p:cNvCxnSpPr>
            <a:cxnSpLocks/>
            <a:stCxn id="6" idx="3"/>
            <a:endCxn id="7" idx="1"/>
          </p:cNvCxnSpPr>
          <p:nvPr/>
        </p:nvCxnSpPr>
        <p:spPr>
          <a:xfrm>
            <a:off x="1479030" y="2266950"/>
            <a:ext cx="242345" cy="0"/>
          </a:xfrm>
          <a:prstGeom prst="straightConnector1">
            <a:avLst/>
          </a:prstGeom>
          <a:ln w="19050">
            <a:solidFill>
              <a:schemeClr val="bg1"/>
            </a:solidFill>
            <a:tailEnd type="triangle"/>
          </a:ln>
        </p:spPr>
        <p:style>
          <a:lnRef idx="1">
            <a:schemeClr val="accent6"/>
          </a:lnRef>
          <a:fillRef idx="0">
            <a:schemeClr val="accent6"/>
          </a:fillRef>
          <a:effectRef idx="0">
            <a:schemeClr val="accent6"/>
          </a:effectRef>
          <a:fontRef idx="minor">
            <a:schemeClr val="tx1"/>
          </a:fontRef>
        </p:style>
      </p:cxnSp>
      <p:sp>
        <p:nvSpPr>
          <p:cNvPr id="10" name="Rectangle 9">
            <a:extLst>
              <a:ext uri="{FF2B5EF4-FFF2-40B4-BE49-F238E27FC236}">
                <a16:creationId xmlns:a16="http://schemas.microsoft.com/office/drawing/2014/main" id="{8E9A0B7B-B502-A141-9E34-688C4E87F1D6}"/>
              </a:ext>
            </a:extLst>
          </p:cNvPr>
          <p:cNvSpPr/>
          <p:nvPr/>
        </p:nvSpPr>
        <p:spPr>
          <a:xfrm>
            <a:off x="4400551" y="1905001"/>
            <a:ext cx="1143000" cy="723900"/>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feed a batch of data</a:t>
            </a:r>
          </a:p>
        </p:txBody>
      </p:sp>
      <p:cxnSp>
        <p:nvCxnSpPr>
          <p:cNvPr id="11" name="Straight Arrow Connector 10">
            <a:extLst>
              <a:ext uri="{FF2B5EF4-FFF2-40B4-BE49-F238E27FC236}">
                <a16:creationId xmlns:a16="http://schemas.microsoft.com/office/drawing/2014/main" id="{D099C8EA-2C12-874D-B400-08A504653587}"/>
              </a:ext>
            </a:extLst>
          </p:cNvPr>
          <p:cNvCxnSpPr>
            <a:cxnSpLocks/>
          </p:cNvCxnSpPr>
          <p:nvPr/>
        </p:nvCxnSpPr>
        <p:spPr>
          <a:xfrm>
            <a:off x="2800353" y="2286001"/>
            <a:ext cx="242345" cy="0"/>
          </a:xfrm>
          <a:prstGeom prst="straightConnector1">
            <a:avLst/>
          </a:prstGeom>
          <a:ln w="19050">
            <a:solidFill>
              <a:schemeClr val="bg1"/>
            </a:solidFill>
            <a:tailEnd type="triangle"/>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49E102FF-1EC7-C940-9493-D7B5D0D8ABC0}"/>
              </a:ext>
            </a:extLst>
          </p:cNvPr>
          <p:cNvCxnSpPr>
            <a:cxnSpLocks/>
          </p:cNvCxnSpPr>
          <p:nvPr/>
        </p:nvCxnSpPr>
        <p:spPr>
          <a:xfrm>
            <a:off x="5529807" y="2286001"/>
            <a:ext cx="242345" cy="0"/>
          </a:xfrm>
          <a:prstGeom prst="straightConnector1">
            <a:avLst/>
          </a:prstGeom>
          <a:ln w="19050">
            <a:solidFill>
              <a:schemeClr val="bg1"/>
            </a:solidFill>
            <a:tailEnd type="triangle"/>
          </a:ln>
        </p:spPr>
        <p:style>
          <a:lnRef idx="1">
            <a:schemeClr val="accent6"/>
          </a:lnRef>
          <a:fillRef idx="0">
            <a:schemeClr val="accent6"/>
          </a:fillRef>
          <a:effectRef idx="0">
            <a:schemeClr val="accent6"/>
          </a:effectRef>
          <a:fontRef idx="minor">
            <a:schemeClr val="tx1"/>
          </a:fontRef>
        </p:style>
      </p:cxnSp>
      <p:sp>
        <p:nvSpPr>
          <p:cNvPr id="13" name="Rectangle 12">
            <a:extLst>
              <a:ext uri="{FF2B5EF4-FFF2-40B4-BE49-F238E27FC236}">
                <a16:creationId xmlns:a16="http://schemas.microsoft.com/office/drawing/2014/main" id="{DC4D3B03-D07E-8F41-B482-D587EA98D2BC}"/>
              </a:ext>
            </a:extLst>
          </p:cNvPr>
          <p:cNvSpPr/>
          <p:nvPr/>
        </p:nvSpPr>
        <p:spPr>
          <a:xfrm>
            <a:off x="5772151" y="1905001"/>
            <a:ext cx="1143000" cy="723900"/>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measure</a:t>
            </a: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 training accuracy and loss</a:t>
            </a:r>
          </a:p>
        </p:txBody>
      </p:sp>
      <p:grpSp>
        <p:nvGrpSpPr>
          <p:cNvPr id="47" name="Group 46">
            <a:extLst>
              <a:ext uri="{FF2B5EF4-FFF2-40B4-BE49-F238E27FC236}">
                <a16:creationId xmlns:a16="http://schemas.microsoft.com/office/drawing/2014/main" id="{887157C0-E972-794B-B885-0D99A11A3FAF}"/>
              </a:ext>
            </a:extLst>
          </p:cNvPr>
          <p:cNvGrpSpPr/>
          <p:nvPr/>
        </p:nvGrpSpPr>
        <p:grpSpPr>
          <a:xfrm>
            <a:off x="6915151" y="1905001"/>
            <a:ext cx="1371600" cy="723900"/>
            <a:chOff x="8991600" y="2540000"/>
            <a:chExt cx="1828800" cy="965200"/>
          </a:xfrm>
        </p:grpSpPr>
        <p:cxnSp>
          <p:nvCxnSpPr>
            <p:cNvPr id="14" name="Straight Arrow Connector 13">
              <a:extLst>
                <a:ext uri="{FF2B5EF4-FFF2-40B4-BE49-F238E27FC236}">
                  <a16:creationId xmlns:a16="http://schemas.microsoft.com/office/drawing/2014/main" id="{281BB9CE-1D6B-024D-920D-25D2050FAD9D}"/>
                </a:ext>
              </a:extLst>
            </p:cNvPr>
            <p:cNvCxnSpPr>
              <a:cxnSpLocks/>
            </p:cNvCxnSpPr>
            <p:nvPr/>
          </p:nvCxnSpPr>
          <p:spPr>
            <a:xfrm>
              <a:off x="8991600" y="3048000"/>
              <a:ext cx="323126" cy="0"/>
            </a:xfrm>
            <a:prstGeom prst="straightConnector1">
              <a:avLst/>
            </a:prstGeom>
            <a:ln w="19050">
              <a:solidFill>
                <a:schemeClr val="bg1"/>
              </a:solidFill>
              <a:tailEnd type="triangle"/>
            </a:ln>
          </p:spPr>
          <p:style>
            <a:lnRef idx="1">
              <a:schemeClr val="accent6"/>
            </a:lnRef>
            <a:fillRef idx="0">
              <a:schemeClr val="accent6"/>
            </a:fillRef>
            <a:effectRef idx="0">
              <a:schemeClr val="accent6"/>
            </a:effectRef>
            <a:fontRef idx="minor">
              <a:schemeClr val="tx1"/>
            </a:fontRef>
          </p:style>
        </p:cxnSp>
        <p:sp>
          <p:nvSpPr>
            <p:cNvPr id="15" name="Rectangle 14">
              <a:extLst>
                <a:ext uri="{FF2B5EF4-FFF2-40B4-BE49-F238E27FC236}">
                  <a16:creationId xmlns:a16="http://schemas.microsoft.com/office/drawing/2014/main" id="{6571F7B0-3910-1246-A62C-B5552A7626DC}"/>
                </a:ext>
              </a:extLst>
            </p:cNvPr>
            <p:cNvSpPr/>
            <p:nvPr/>
          </p:nvSpPr>
          <p:spPr>
            <a:xfrm>
              <a:off x="9296400" y="2540000"/>
              <a:ext cx="1524000" cy="965200"/>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validate model</a:t>
              </a:r>
            </a:p>
          </p:txBody>
        </p:sp>
      </p:grpSp>
      <p:cxnSp>
        <p:nvCxnSpPr>
          <p:cNvPr id="16" name="Straight Arrow Connector 15">
            <a:extLst>
              <a:ext uri="{FF2B5EF4-FFF2-40B4-BE49-F238E27FC236}">
                <a16:creationId xmlns:a16="http://schemas.microsoft.com/office/drawing/2014/main" id="{92BFB2BA-9FC2-D844-BB0D-D2AEEA8ABD5B}"/>
              </a:ext>
            </a:extLst>
          </p:cNvPr>
          <p:cNvCxnSpPr>
            <a:cxnSpLocks/>
          </p:cNvCxnSpPr>
          <p:nvPr/>
        </p:nvCxnSpPr>
        <p:spPr>
          <a:xfrm>
            <a:off x="4171953" y="2286001"/>
            <a:ext cx="242345" cy="0"/>
          </a:xfrm>
          <a:prstGeom prst="straightConnector1">
            <a:avLst/>
          </a:prstGeom>
          <a:ln w="19050">
            <a:solidFill>
              <a:schemeClr val="bg1"/>
            </a:solidFill>
            <a:tailEnd type="triangle"/>
          </a:ln>
        </p:spPr>
        <p:style>
          <a:lnRef idx="1">
            <a:schemeClr val="accent6"/>
          </a:lnRef>
          <a:fillRef idx="0">
            <a:schemeClr val="accent6"/>
          </a:fillRef>
          <a:effectRef idx="0">
            <a:schemeClr val="accent6"/>
          </a:effectRef>
          <a:fontRef idx="minor">
            <a:schemeClr val="tx1"/>
          </a:fontRef>
        </p:style>
      </p:cxnSp>
      <p:grpSp>
        <p:nvGrpSpPr>
          <p:cNvPr id="4" name="Group 3">
            <a:extLst>
              <a:ext uri="{FF2B5EF4-FFF2-40B4-BE49-F238E27FC236}">
                <a16:creationId xmlns:a16="http://schemas.microsoft.com/office/drawing/2014/main" id="{DC8ACA7E-7AB1-2940-B6E9-A1743C2CFB0C}"/>
              </a:ext>
            </a:extLst>
          </p:cNvPr>
          <p:cNvGrpSpPr/>
          <p:nvPr/>
        </p:nvGrpSpPr>
        <p:grpSpPr>
          <a:xfrm>
            <a:off x="4229102" y="1428750"/>
            <a:ext cx="4629151" cy="2514600"/>
            <a:chOff x="4229100" y="2228850"/>
            <a:chExt cx="4629150" cy="2514600"/>
          </a:xfrm>
        </p:grpSpPr>
        <p:sp>
          <p:nvSpPr>
            <p:cNvPr id="17" name="Rectangle 16">
              <a:extLst>
                <a:ext uri="{FF2B5EF4-FFF2-40B4-BE49-F238E27FC236}">
                  <a16:creationId xmlns:a16="http://schemas.microsoft.com/office/drawing/2014/main" id="{E08E12E0-B1DF-BA47-AEA9-CC59CB2DC83C}"/>
                </a:ext>
              </a:extLst>
            </p:cNvPr>
            <p:cNvSpPr/>
            <p:nvPr/>
          </p:nvSpPr>
          <p:spPr>
            <a:xfrm>
              <a:off x="4229100" y="2228850"/>
              <a:ext cx="4629150" cy="25146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8" name="Rectangle 17">
              <a:extLst>
                <a:ext uri="{FF2B5EF4-FFF2-40B4-BE49-F238E27FC236}">
                  <a16:creationId xmlns:a16="http://schemas.microsoft.com/office/drawing/2014/main" id="{57379DA2-7932-5942-A0EC-910D67E73CF1}"/>
                </a:ext>
              </a:extLst>
            </p:cNvPr>
            <p:cNvSpPr/>
            <p:nvPr/>
          </p:nvSpPr>
          <p:spPr>
            <a:xfrm>
              <a:off x="4229100" y="4457700"/>
              <a:ext cx="914400" cy="2857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1" dirty="0">
                  <a:solidFill>
                    <a:schemeClr val="tx1"/>
                  </a:solidFill>
                </a:rPr>
                <a:t>backprop</a:t>
              </a:r>
            </a:p>
          </p:txBody>
        </p:sp>
        <p:sp>
          <p:nvSpPr>
            <p:cNvPr id="19" name="Rectangle 18">
              <a:extLst>
                <a:ext uri="{FF2B5EF4-FFF2-40B4-BE49-F238E27FC236}">
                  <a16:creationId xmlns:a16="http://schemas.microsoft.com/office/drawing/2014/main" id="{2F6EA792-757E-BA4F-9DB8-B97152050F0D}"/>
                </a:ext>
              </a:extLst>
            </p:cNvPr>
            <p:cNvSpPr/>
            <p:nvPr/>
          </p:nvSpPr>
          <p:spPr>
            <a:xfrm>
              <a:off x="7543800" y="2228850"/>
              <a:ext cx="1314450" cy="2857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1" dirty="0">
                  <a:solidFill>
                    <a:schemeClr val="tx1"/>
                  </a:solidFill>
                </a:rPr>
                <a:t>training loop</a:t>
              </a:r>
            </a:p>
          </p:txBody>
        </p:sp>
      </p:grpSp>
      <p:grpSp>
        <p:nvGrpSpPr>
          <p:cNvPr id="42" name="Group 41">
            <a:extLst>
              <a:ext uri="{FF2B5EF4-FFF2-40B4-BE49-F238E27FC236}">
                <a16:creationId xmlns:a16="http://schemas.microsoft.com/office/drawing/2014/main" id="{4135E23F-947B-CD4D-84EB-D6501BE4C52A}"/>
              </a:ext>
            </a:extLst>
          </p:cNvPr>
          <p:cNvGrpSpPr/>
          <p:nvPr/>
        </p:nvGrpSpPr>
        <p:grpSpPr>
          <a:xfrm>
            <a:off x="7143753" y="2266951"/>
            <a:ext cx="1155700" cy="1257300"/>
            <a:chOff x="9296400" y="3022600"/>
            <a:chExt cx="1540933" cy="1676400"/>
          </a:xfrm>
        </p:grpSpPr>
        <p:sp>
          <p:nvSpPr>
            <p:cNvPr id="25" name="Rectangle 24">
              <a:extLst>
                <a:ext uri="{FF2B5EF4-FFF2-40B4-BE49-F238E27FC236}">
                  <a16:creationId xmlns:a16="http://schemas.microsoft.com/office/drawing/2014/main" id="{DB8362D0-F613-604C-B989-55FDD1C57494}"/>
                </a:ext>
              </a:extLst>
            </p:cNvPr>
            <p:cNvSpPr/>
            <p:nvPr/>
          </p:nvSpPr>
          <p:spPr>
            <a:xfrm>
              <a:off x="9296400" y="3733800"/>
              <a:ext cx="1524000" cy="965200"/>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loss &amp;  optimization</a:t>
              </a:r>
            </a:p>
          </p:txBody>
        </p:sp>
        <p:cxnSp>
          <p:nvCxnSpPr>
            <p:cNvPr id="28" name="Elbow Connector 27">
              <a:extLst>
                <a:ext uri="{FF2B5EF4-FFF2-40B4-BE49-F238E27FC236}">
                  <a16:creationId xmlns:a16="http://schemas.microsoft.com/office/drawing/2014/main" id="{3AF57B3D-075C-6745-B241-A4CC81A3FE19}"/>
                </a:ext>
              </a:extLst>
            </p:cNvPr>
            <p:cNvCxnSpPr>
              <a:cxnSpLocks/>
              <a:stCxn id="15" idx="3"/>
              <a:endCxn id="25" idx="3"/>
            </p:cNvCxnSpPr>
            <p:nvPr/>
          </p:nvCxnSpPr>
          <p:spPr>
            <a:xfrm>
              <a:off x="10820400" y="3022600"/>
              <a:ext cx="16933" cy="1193800"/>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154A8AE5-8FCE-CA44-99DF-600C709E7D5D}"/>
              </a:ext>
            </a:extLst>
          </p:cNvPr>
          <p:cNvGrpSpPr/>
          <p:nvPr/>
        </p:nvGrpSpPr>
        <p:grpSpPr>
          <a:xfrm>
            <a:off x="5829301" y="2800351"/>
            <a:ext cx="1257300" cy="723900"/>
            <a:chOff x="7543800" y="3733800"/>
            <a:chExt cx="1676400" cy="965200"/>
          </a:xfrm>
        </p:grpSpPr>
        <p:sp>
          <p:nvSpPr>
            <p:cNvPr id="26" name="Rectangle 25">
              <a:extLst>
                <a:ext uri="{FF2B5EF4-FFF2-40B4-BE49-F238E27FC236}">
                  <a16:creationId xmlns:a16="http://schemas.microsoft.com/office/drawing/2014/main" id="{82AF55CA-AFA4-CF40-B65F-5808F404D18C}"/>
                </a:ext>
              </a:extLst>
            </p:cNvPr>
            <p:cNvSpPr/>
            <p:nvPr/>
          </p:nvSpPr>
          <p:spPr>
            <a:xfrm>
              <a:off x="7543800" y="3733800"/>
              <a:ext cx="1524000" cy="965200"/>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find gradients</a:t>
              </a:r>
            </a:p>
          </p:txBody>
        </p:sp>
        <p:cxnSp>
          <p:nvCxnSpPr>
            <p:cNvPr id="33" name="Straight Arrow Connector 32">
              <a:extLst>
                <a:ext uri="{FF2B5EF4-FFF2-40B4-BE49-F238E27FC236}">
                  <a16:creationId xmlns:a16="http://schemas.microsoft.com/office/drawing/2014/main" id="{27C42DDC-A170-0849-B557-636624903DFA}"/>
                </a:ext>
              </a:extLst>
            </p:cNvPr>
            <p:cNvCxnSpPr>
              <a:stCxn id="25" idx="1"/>
              <a:endCxn id="26" idx="3"/>
            </p:cNvCxnSpPr>
            <p:nvPr/>
          </p:nvCxnSpPr>
          <p:spPr>
            <a:xfrm flipH="1">
              <a:off x="9067800" y="4216400"/>
              <a:ext cx="152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AE653553-FCBA-414F-8D65-A20D7CF61352}"/>
              </a:ext>
            </a:extLst>
          </p:cNvPr>
          <p:cNvGrpSpPr/>
          <p:nvPr/>
        </p:nvGrpSpPr>
        <p:grpSpPr>
          <a:xfrm>
            <a:off x="4419601" y="2628901"/>
            <a:ext cx="1409700" cy="895351"/>
            <a:chOff x="5664200" y="3505200"/>
            <a:chExt cx="1879600" cy="1193800"/>
          </a:xfrm>
        </p:grpSpPr>
        <p:cxnSp>
          <p:nvCxnSpPr>
            <p:cNvPr id="36" name="Straight Arrow Connector 35">
              <a:extLst>
                <a:ext uri="{FF2B5EF4-FFF2-40B4-BE49-F238E27FC236}">
                  <a16:creationId xmlns:a16="http://schemas.microsoft.com/office/drawing/2014/main" id="{9514522D-D569-D34F-B56C-2D31B1ADB52E}"/>
                </a:ext>
              </a:extLst>
            </p:cNvPr>
            <p:cNvCxnSpPr>
              <a:stCxn id="26" idx="1"/>
              <a:endCxn id="34" idx="3"/>
            </p:cNvCxnSpPr>
            <p:nvPr/>
          </p:nvCxnSpPr>
          <p:spPr>
            <a:xfrm flipH="1">
              <a:off x="7188200" y="4216400"/>
              <a:ext cx="355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E1EE83C6-7753-634F-8994-1F36A8D936EB}"/>
                </a:ext>
              </a:extLst>
            </p:cNvPr>
            <p:cNvGrpSpPr/>
            <p:nvPr/>
          </p:nvGrpSpPr>
          <p:grpSpPr>
            <a:xfrm>
              <a:off x="5664200" y="3505200"/>
              <a:ext cx="1524000" cy="1193800"/>
              <a:chOff x="5664200" y="3505200"/>
              <a:chExt cx="1524000" cy="1193800"/>
            </a:xfrm>
          </p:grpSpPr>
          <p:sp>
            <p:nvSpPr>
              <p:cNvPr id="34" name="Rectangle 33">
                <a:extLst>
                  <a:ext uri="{FF2B5EF4-FFF2-40B4-BE49-F238E27FC236}">
                    <a16:creationId xmlns:a16="http://schemas.microsoft.com/office/drawing/2014/main" id="{F78C71C4-2958-BE44-AE74-A1CF3CA0F837}"/>
                  </a:ext>
                </a:extLst>
              </p:cNvPr>
              <p:cNvSpPr/>
              <p:nvPr/>
            </p:nvSpPr>
            <p:spPr>
              <a:xfrm>
                <a:off x="5664200" y="3733800"/>
                <a:ext cx="1524000" cy="965200"/>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351"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update weights</a:t>
                </a:r>
              </a:p>
              <a:p>
                <a:pPr algn="ctr"/>
                <a:r>
                  <a:rPr lang="en-US" sz="1000" dirty="0">
                    <a:solidFill>
                      <a:schemeClr val="tx1"/>
                    </a:solidFill>
                    <a:latin typeface="Cambria Math" panose="02040503050406030204" pitchFamily="18" charset="0"/>
                    <a:ea typeface="Cambria Math" panose="02040503050406030204" pitchFamily="18" charset="0"/>
                    <a:cs typeface="Amazon Ember" panose="020B0603020204020204" pitchFamily="34" charset="0"/>
                  </a:rPr>
                  <a:t>W = W + 𝞭W</a:t>
                </a:r>
              </a:p>
            </p:txBody>
          </p:sp>
          <p:cxnSp>
            <p:nvCxnSpPr>
              <p:cNvPr id="40" name="Straight Arrow Connector 39">
                <a:extLst>
                  <a:ext uri="{FF2B5EF4-FFF2-40B4-BE49-F238E27FC236}">
                    <a16:creationId xmlns:a16="http://schemas.microsoft.com/office/drawing/2014/main" id="{8E5CFDD3-E9AA-F44C-A164-9BD6C4B7F28D}"/>
                  </a:ext>
                </a:extLst>
              </p:cNvPr>
              <p:cNvCxnSpPr>
                <a:stCxn id="34" idx="0"/>
              </p:cNvCxnSpPr>
              <p:nvPr/>
            </p:nvCxnSpPr>
            <p:spPr>
              <a:xfrm flipV="1">
                <a:off x="6426200" y="3505200"/>
                <a:ext cx="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760017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dissolve">
                                      <p:cBhvr>
                                        <p:cTn id="49" dur="500"/>
                                        <p:tgtEl>
                                          <p:spTgt spid="4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500"/>
                                        <p:tgtEl>
                                          <p:spTgt spid="4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fade">
                                      <p:cBhvr>
                                        <p:cTn id="59" dur="500"/>
                                        <p:tgtEl>
                                          <p:spTgt spid="4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fade">
                                      <p:cBhvr>
                                        <p:cTn id="6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94EB3-5D8A-5040-A56D-260959C98830}"/>
              </a:ext>
            </a:extLst>
          </p:cNvPr>
          <p:cNvSpPr>
            <a:spLocks noGrp="1"/>
          </p:cNvSpPr>
          <p:nvPr>
            <p:ph type="title"/>
          </p:nvPr>
        </p:nvSpPr>
        <p:spPr>
          <a:xfrm>
            <a:off x="609600" y="-15039"/>
            <a:ext cx="7886700" cy="994172"/>
          </a:xfrm>
        </p:spPr>
        <p:txBody>
          <a:bodyPr/>
          <a:lstStyle/>
          <a:p>
            <a:r>
              <a:rPr lang="en-US" dirty="0"/>
              <a:t>Optimization</a:t>
            </a:r>
          </a:p>
        </p:txBody>
      </p:sp>
      <p:sp>
        <p:nvSpPr>
          <p:cNvPr id="3" name="Content Placeholder 2">
            <a:extLst>
              <a:ext uri="{FF2B5EF4-FFF2-40B4-BE49-F238E27FC236}">
                <a16:creationId xmlns:a16="http://schemas.microsoft.com/office/drawing/2014/main" id="{6D4B7E4C-80CA-B247-9D70-51814F8C764C}"/>
              </a:ext>
            </a:extLst>
          </p:cNvPr>
          <p:cNvSpPr>
            <a:spLocks noGrp="1"/>
          </p:cNvSpPr>
          <p:nvPr>
            <p:ph idx="1"/>
          </p:nvPr>
        </p:nvSpPr>
        <p:spPr>
          <a:xfrm>
            <a:off x="609600" y="1047751"/>
            <a:ext cx="7886700" cy="1752600"/>
          </a:xfrm>
        </p:spPr>
        <p:txBody>
          <a:bodyPr>
            <a:normAutofit fontScale="92500" lnSpcReduction="10000"/>
          </a:bodyPr>
          <a:lstStyle/>
          <a:p>
            <a:pPr>
              <a:lnSpc>
                <a:spcPct val="150000"/>
              </a:lnSpc>
            </a:pPr>
            <a:r>
              <a:rPr lang="en-US" sz="2400" dirty="0"/>
              <a:t>find parameters that minimize the loss function</a:t>
            </a:r>
          </a:p>
          <a:p>
            <a:pPr>
              <a:lnSpc>
                <a:spcPct val="160000"/>
              </a:lnSpc>
            </a:pPr>
            <a:r>
              <a:rPr lang="en-US" sz="2400" b="1" dirty="0"/>
              <a:t>Gradient Descent: </a:t>
            </a:r>
            <a:r>
              <a:rPr lang="en-US" sz="2400" dirty="0"/>
              <a:t>Iteratively update parameters to get the most optimal value for the objective function</a:t>
            </a:r>
          </a:p>
          <a:p>
            <a:endParaRPr lang="en-US" dirty="0"/>
          </a:p>
        </p:txBody>
      </p:sp>
      <p:pic>
        <p:nvPicPr>
          <p:cNvPr id="4" name="Picture 3" descr="ttp://blog.datumbox.com/wp-content/uploads/2013/10/gradient-descent.png">
            <a:extLst>
              <a:ext uri="{FF2B5EF4-FFF2-40B4-BE49-F238E27FC236}">
                <a16:creationId xmlns:a16="http://schemas.microsoft.com/office/drawing/2014/main" id="{CF3A0AC1-466F-834C-BC78-EBB4C5D8A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842" y="2886853"/>
            <a:ext cx="3473116" cy="180819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722268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B643D-61F8-3441-B1D0-599B854AF5A1}"/>
              </a:ext>
            </a:extLst>
          </p:cNvPr>
          <p:cNvSpPr>
            <a:spLocks noGrp="1"/>
          </p:cNvSpPr>
          <p:nvPr>
            <p:ph type="title"/>
          </p:nvPr>
        </p:nvSpPr>
        <p:spPr>
          <a:xfrm>
            <a:off x="609600" y="20279"/>
            <a:ext cx="7886700" cy="994172"/>
          </a:xfrm>
        </p:spPr>
        <p:txBody>
          <a:bodyPr/>
          <a:lstStyle/>
          <a:p>
            <a:r>
              <a:rPr lang="en-US" dirty="0"/>
              <a:t>Stochastic Gradient descent</a:t>
            </a:r>
          </a:p>
        </p:txBody>
      </p:sp>
      <p:pic>
        <p:nvPicPr>
          <p:cNvPr id="5" name="Picture 4">
            <a:extLst>
              <a:ext uri="{FF2B5EF4-FFF2-40B4-BE49-F238E27FC236}">
                <a16:creationId xmlns:a16="http://schemas.microsoft.com/office/drawing/2014/main" id="{2931181E-9A51-2144-89DC-ED2D3C8E0039}"/>
              </a:ext>
            </a:extLst>
          </p:cNvPr>
          <p:cNvPicPr>
            <a:picLocks noChangeAspect="1"/>
          </p:cNvPicPr>
          <p:nvPr/>
        </p:nvPicPr>
        <p:blipFill>
          <a:blip r:embed="rId3"/>
          <a:stretch>
            <a:fillRect/>
          </a:stretch>
        </p:blipFill>
        <p:spPr>
          <a:xfrm>
            <a:off x="2819400" y="1735830"/>
            <a:ext cx="2895600" cy="2150050"/>
          </a:xfrm>
          <a:prstGeom prst="rect">
            <a:avLst/>
          </a:prstGeom>
        </p:spPr>
      </p:pic>
      <p:sp>
        <p:nvSpPr>
          <p:cNvPr id="7" name="TextBox 6">
            <a:extLst>
              <a:ext uri="{FF2B5EF4-FFF2-40B4-BE49-F238E27FC236}">
                <a16:creationId xmlns:a16="http://schemas.microsoft.com/office/drawing/2014/main" id="{5F9B9467-2A28-C449-8762-FFA6EC75426C}"/>
              </a:ext>
            </a:extLst>
          </p:cNvPr>
          <p:cNvSpPr txBox="1"/>
          <p:nvPr/>
        </p:nvSpPr>
        <p:spPr>
          <a:xfrm>
            <a:off x="533400" y="934134"/>
            <a:ext cx="8077201" cy="646331"/>
          </a:xfrm>
          <a:prstGeom prst="rect">
            <a:avLst/>
          </a:prstGeom>
          <a:noFill/>
        </p:spPr>
        <p:txBody>
          <a:bodyPr wrap="square" rtlCol="0">
            <a:spAutoFit/>
          </a:bodyPr>
          <a:lstStyle/>
          <a:p>
            <a:pPr marL="40480"/>
            <a:r>
              <a:rPr lang="en-US" dirty="0"/>
              <a:t>A single iteration for the parameter update runs through a </a:t>
            </a:r>
            <a:r>
              <a:rPr lang="en-US" b="1" dirty="0"/>
              <a:t>BATCH</a:t>
            </a:r>
            <a:r>
              <a:rPr lang="en-US" dirty="0"/>
              <a:t> of the training data</a:t>
            </a:r>
            <a:endParaRPr lang="en-US" u="sng" dirty="0"/>
          </a:p>
        </p:txBody>
      </p:sp>
      <p:sp>
        <p:nvSpPr>
          <p:cNvPr id="8" name="Rectangle 7">
            <a:extLst>
              <a:ext uri="{FF2B5EF4-FFF2-40B4-BE49-F238E27FC236}">
                <a16:creationId xmlns:a16="http://schemas.microsoft.com/office/drawing/2014/main" id="{75EB4186-B68C-DC4E-A672-85C183A3F8BE}"/>
              </a:ext>
            </a:extLst>
          </p:cNvPr>
          <p:cNvSpPr/>
          <p:nvPr/>
        </p:nvSpPr>
        <p:spPr>
          <a:xfrm>
            <a:off x="1044177" y="4019550"/>
            <a:ext cx="6499623" cy="877163"/>
          </a:xfrm>
          <a:prstGeom prst="rect">
            <a:avLst/>
          </a:prstGeom>
          <a:solidFill>
            <a:schemeClr val="bg2"/>
          </a:solidFill>
        </p:spPr>
        <p:txBody>
          <a:bodyPr wrap="square">
            <a:spAutoFit/>
          </a:bodyPr>
          <a:lstStyle/>
          <a:p>
            <a:r>
              <a:rPr lang="en-US" sz="1275" dirty="0">
                <a:solidFill>
                  <a:schemeClr val="bg2">
                    <a:lumMod val="10000"/>
                  </a:schemeClr>
                </a:solidFill>
                <a:latin typeface="Source Code Pro" panose="020B0509030403020204" pitchFamily="49" charset="77"/>
              </a:rPr>
              <a:t>while True:</a:t>
            </a:r>
          </a:p>
          <a:p>
            <a:r>
              <a:rPr lang="en-US" sz="1275" dirty="0">
                <a:solidFill>
                  <a:schemeClr val="bg2">
                    <a:lumMod val="10000"/>
                  </a:schemeClr>
                </a:solidFill>
                <a:latin typeface="Source Code Pro" panose="020B0509030403020204" pitchFamily="49" charset="77"/>
              </a:rPr>
              <a:t>  </a:t>
            </a:r>
            <a:r>
              <a:rPr lang="en-US" sz="1275" dirty="0" err="1">
                <a:solidFill>
                  <a:schemeClr val="bg2">
                    <a:lumMod val="10000"/>
                  </a:schemeClr>
                </a:solidFill>
                <a:latin typeface="Source Code Pro" panose="020B0509030403020204" pitchFamily="49" charset="77"/>
              </a:rPr>
              <a:t>data_batch</a:t>
            </a:r>
            <a:r>
              <a:rPr lang="en-US" sz="1275" dirty="0">
                <a:solidFill>
                  <a:schemeClr val="bg2">
                    <a:lumMod val="10000"/>
                  </a:schemeClr>
                </a:solidFill>
                <a:latin typeface="Source Code Pro" panose="020B0509030403020204" pitchFamily="49" charset="77"/>
              </a:rPr>
              <a:t> = </a:t>
            </a:r>
            <a:r>
              <a:rPr lang="en-US" sz="1275" dirty="0" err="1">
                <a:solidFill>
                  <a:schemeClr val="bg2">
                    <a:lumMod val="10000"/>
                  </a:schemeClr>
                </a:solidFill>
                <a:latin typeface="Source Code Pro" panose="020B0509030403020204" pitchFamily="49" charset="77"/>
              </a:rPr>
              <a:t>sample_training_data</a:t>
            </a:r>
            <a:r>
              <a:rPr lang="en-US" sz="1275" dirty="0">
                <a:solidFill>
                  <a:schemeClr val="bg2">
                    <a:lumMod val="10000"/>
                  </a:schemeClr>
                </a:solidFill>
                <a:latin typeface="Source Code Pro" panose="020B0509030403020204" pitchFamily="49" charset="77"/>
              </a:rPr>
              <a:t>(data, </a:t>
            </a:r>
            <a:r>
              <a:rPr lang="en-US" sz="1275" dirty="0" err="1">
                <a:solidFill>
                  <a:schemeClr val="bg2">
                    <a:lumMod val="10000"/>
                  </a:schemeClr>
                </a:solidFill>
                <a:latin typeface="Source Code Pro" panose="020B0509030403020204" pitchFamily="49" charset="77"/>
              </a:rPr>
              <a:t>batch_size</a:t>
            </a:r>
            <a:r>
              <a:rPr lang="en-US" sz="1275" dirty="0">
                <a:solidFill>
                  <a:schemeClr val="bg2">
                    <a:lumMod val="10000"/>
                  </a:schemeClr>
                </a:solidFill>
                <a:latin typeface="Source Code Pro" panose="020B0509030403020204" pitchFamily="49" charset="77"/>
              </a:rPr>
              <a:t>)</a:t>
            </a:r>
          </a:p>
          <a:p>
            <a:r>
              <a:rPr lang="en-US" sz="1275" dirty="0">
                <a:solidFill>
                  <a:schemeClr val="bg2">
                    <a:lumMod val="10000"/>
                  </a:schemeClr>
                </a:solidFill>
                <a:latin typeface="Source Code Pro" panose="020B0509030403020204" pitchFamily="49" charset="77"/>
              </a:rPr>
              <a:t>  </a:t>
            </a:r>
            <a:r>
              <a:rPr lang="en-US" sz="1275" dirty="0" err="1">
                <a:solidFill>
                  <a:schemeClr val="bg2">
                    <a:lumMod val="10000"/>
                  </a:schemeClr>
                </a:solidFill>
                <a:latin typeface="Source Code Pro" panose="020B0509030403020204" pitchFamily="49" charset="77"/>
              </a:rPr>
              <a:t>weights_grad</a:t>
            </a:r>
            <a:r>
              <a:rPr lang="en-US" sz="1275" dirty="0">
                <a:solidFill>
                  <a:schemeClr val="bg2">
                    <a:lumMod val="10000"/>
                  </a:schemeClr>
                </a:solidFill>
                <a:latin typeface="Source Code Pro" panose="020B0509030403020204" pitchFamily="49" charset="77"/>
              </a:rPr>
              <a:t> = </a:t>
            </a:r>
            <a:r>
              <a:rPr lang="en-US" sz="1275" dirty="0" err="1">
                <a:solidFill>
                  <a:schemeClr val="bg2">
                    <a:lumMod val="10000"/>
                  </a:schemeClr>
                </a:solidFill>
                <a:latin typeface="Source Code Pro" panose="020B0509030403020204" pitchFamily="49" charset="77"/>
              </a:rPr>
              <a:t>evaluate_gradient</a:t>
            </a:r>
            <a:r>
              <a:rPr lang="en-US" sz="1275" dirty="0">
                <a:solidFill>
                  <a:schemeClr val="bg2">
                    <a:lumMod val="10000"/>
                  </a:schemeClr>
                </a:solidFill>
                <a:latin typeface="Source Code Pro" panose="020B0509030403020204" pitchFamily="49" charset="77"/>
              </a:rPr>
              <a:t>(</a:t>
            </a:r>
            <a:r>
              <a:rPr lang="en-US" sz="1275" dirty="0" err="1">
                <a:solidFill>
                  <a:schemeClr val="bg2">
                    <a:lumMod val="10000"/>
                  </a:schemeClr>
                </a:solidFill>
                <a:latin typeface="Source Code Pro" panose="020B0509030403020204" pitchFamily="49" charset="77"/>
              </a:rPr>
              <a:t>loss_fun</a:t>
            </a:r>
            <a:r>
              <a:rPr lang="en-US" sz="1275" dirty="0">
                <a:solidFill>
                  <a:schemeClr val="bg2">
                    <a:lumMod val="10000"/>
                  </a:schemeClr>
                </a:solidFill>
                <a:latin typeface="Source Code Pro" panose="020B0509030403020204" pitchFamily="49" charset="77"/>
              </a:rPr>
              <a:t>, </a:t>
            </a:r>
            <a:r>
              <a:rPr lang="en-US" sz="1275" dirty="0" err="1">
                <a:solidFill>
                  <a:schemeClr val="bg2">
                    <a:lumMod val="10000"/>
                  </a:schemeClr>
                </a:solidFill>
                <a:latin typeface="Source Code Pro" panose="020B0509030403020204" pitchFamily="49" charset="77"/>
              </a:rPr>
              <a:t>data_batch</a:t>
            </a:r>
            <a:r>
              <a:rPr lang="en-US" sz="1275" dirty="0">
                <a:solidFill>
                  <a:schemeClr val="bg2">
                    <a:lumMod val="10000"/>
                  </a:schemeClr>
                </a:solidFill>
                <a:latin typeface="Source Code Pro" panose="020B0509030403020204" pitchFamily="49" charset="77"/>
              </a:rPr>
              <a:t>, weights)</a:t>
            </a:r>
          </a:p>
          <a:p>
            <a:r>
              <a:rPr lang="en-US" sz="1275" dirty="0">
                <a:solidFill>
                  <a:schemeClr val="bg2">
                    <a:lumMod val="10000"/>
                  </a:schemeClr>
                </a:solidFill>
                <a:latin typeface="Source Code Pro" panose="020B0509030403020204" pitchFamily="49" charset="77"/>
              </a:rPr>
              <a:t>  weights += - </a:t>
            </a:r>
            <a:r>
              <a:rPr lang="en-US" sz="1275" dirty="0" err="1">
                <a:solidFill>
                  <a:schemeClr val="bg2">
                    <a:lumMod val="10000"/>
                  </a:schemeClr>
                </a:solidFill>
                <a:latin typeface="Source Code Pro" panose="020B0509030403020204" pitchFamily="49" charset="77"/>
              </a:rPr>
              <a:t>step_size</a:t>
            </a:r>
            <a:r>
              <a:rPr lang="en-US" sz="1275" dirty="0">
                <a:solidFill>
                  <a:schemeClr val="bg2">
                    <a:lumMod val="10000"/>
                  </a:schemeClr>
                </a:solidFill>
                <a:latin typeface="Source Code Pro" panose="020B0509030403020204" pitchFamily="49" charset="77"/>
              </a:rPr>
              <a:t> * </a:t>
            </a:r>
            <a:r>
              <a:rPr lang="en-US" sz="1275" dirty="0" err="1">
                <a:solidFill>
                  <a:schemeClr val="bg2">
                    <a:lumMod val="10000"/>
                  </a:schemeClr>
                </a:solidFill>
                <a:latin typeface="Source Code Pro" panose="020B0509030403020204" pitchFamily="49" charset="77"/>
              </a:rPr>
              <a:t>weights_grad</a:t>
            </a:r>
            <a:endParaRPr lang="en-US" sz="1275" dirty="0">
              <a:solidFill>
                <a:schemeClr val="bg2">
                  <a:lumMod val="10000"/>
                </a:schemeClr>
              </a:solidFill>
              <a:latin typeface="Source Code Pro" panose="020B0509030403020204" pitchFamily="49" charset="77"/>
            </a:endParaRPr>
          </a:p>
        </p:txBody>
      </p:sp>
    </p:spTree>
    <p:extLst>
      <p:ext uri="{BB962C8B-B14F-4D97-AF65-F5344CB8AC3E}">
        <p14:creationId xmlns:p14="http://schemas.microsoft.com/office/powerpoint/2010/main" val="30516673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6|0|23.7|3.2"/>
</p:tagLst>
</file>

<file path=ppt/tags/tag2.xml><?xml version="1.0" encoding="utf-8"?>
<p:tagLst xmlns:a="http://schemas.openxmlformats.org/drawingml/2006/main" xmlns:r="http://schemas.openxmlformats.org/officeDocument/2006/relationships" xmlns:p="http://schemas.openxmlformats.org/presentationml/2006/main">
  <p:tag name="TIMING" val="|6.7|43.6"/>
</p:tagLst>
</file>

<file path=ppt/tags/tag3.xml><?xml version="1.0" encoding="utf-8"?>
<p:tagLst xmlns:a="http://schemas.openxmlformats.org/drawingml/2006/main" xmlns:r="http://schemas.openxmlformats.org/officeDocument/2006/relationships" xmlns:p="http://schemas.openxmlformats.org/presentationml/2006/main">
  <p:tag name="TIMING" val="|0.8|0.3|0.2|0.4"/>
</p:tagLst>
</file>

<file path=ppt/tags/tag4.xml><?xml version="1.0" encoding="utf-8"?>
<p:tagLst xmlns:a="http://schemas.openxmlformats.org/drawingml/2006/main" xmlns:r="http://schemas.openxmlformats.org/officeDocument/2006/relationships" xmlns:p="http://schemas.openxmlformats.org/presentationml/2006/main">
  <p:tag name="TIMING" val="|0.4|0.2"/>
</p:tagLst>
</file>

<file path=ppt/tags/tag5.xml><?xml version="1.0" encoding="utf-8"?>
<p:tagLst xmlns:a="http://schemas.openxmlformats.org/drawingml/2006/main" xmlns:r="http://schemas.openxmlformats.org/officeDocument/2006/relationships" xmlns:p="http://schemas.openxmlformats.org/presentationml/2006/main">
  <p:tag name="TIMING" val="|15.2|5.7|14.9|5"/>
</p:tagLst>
</file>

<file path=ppt/tags/tag6.xml><?xml version="1.0" encoding="utf-8"?>
<p:tagLst xmlns:a="http://schemas.openxmlformats.org/drawingml/2006/main" xmlns:r="http://schemas.openxmlformats.org/officeDocument/2006/relationships" xmlns:p="http://schemas.openxmlformats.org/presentationml/2006/main">
  <p:tag name="TIMING" val="|3.9|23.4|6.9|11.7"/>
</p:tagLst>
</file>

<file path=ppt/theme/theme1.xml><?xml version="1.0" encoding="utf-8"?>
<a:theme xmlns:a="http://schemas.openxmlformats.org/drawingml/2006/main" name="Office Theme">
  <a:themeElements>
    <a:clrScheme name="NaveenTheme">
      <a:dk1>
        <a:srgbClr val="FEFFFF"/>
      </a:dk1>
      <a:lt1>
        <a:srgbClr val="2FB2EB"/>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Test">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veen'Template" id="{FDFC20E0-753C-8549-8850-E1879E41EDA5}" vid="{39C3B9EE-40E3-5F46-864F-C7B04F7BA9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31010</TotalTime>
  <Words>4726</Words>
  <Application>Microsoft Macintosh PowerPoint</Application>
  <PresentationFormat>On-screen Show (16:9)</PresentationFormat>
  <Paragraphs>495</Paragraphs>
  <Slides>38</Slides>
  <Notes>33</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Amazon Ember</vt:lpstr>
      <vt:lpstr>Amazon Ember Cd RC</vt:lpstr>
      <vt:lpstr>Amazon Ember Regular</vt:lpstr>
      <vt:lpstr>Arial</vt:lpstr>
      <vt:lpstr>Calibri</vt:lpstr>
      <vt:lpstr>Cambria Math</vt:lpstr>
      <vt:lpstr>Century Gothic</vt:lpstr>
      <vt:lpstr>Mangal</vt:lpstr>
      <vt:lpstr>Source Code Pro</vt:lpstr>
      <vt:lpstr>Office Theme</vt:lpstr>
      <vt:lpstr>PowerPoint Presentation</vt:lpstr>
      <vt:lpstr>Outline</vt:lpstr>
      <vt:lpstr>Deep Learning</vt:lpstr>
      <vt:lpstr>How is Deep Learning Different from Machine Learning</vt:lpstr>
      <vt:lpstr>PowerPoint Presentation</vt:lpstr>
      <vt:lpstr>Types of Learning</vt:lpstr>
      <vt:lpstr>Steps in Training</vt:lpstr>
      <vt:lpstr>Optimization</vt:lpstr>
      <vt:lpstr>Stochastic Gradient descent</vt:lpstr>
      <vt:lpstr>Overfitting/Underfitting</vt:lpstr>
      <vt:lpstr>Dropout</vt:lpstr>
      <vt:lpstr>Perceptron</vt:lpstr>
      <vt:lpstr>Multi-layer perceptron</vt:lpstr>
      <vt:lpstr>Why not MLP?</vt:lpstr>
      <vt:lpstr>Basic CNN architecture</vt:lpstr>
      <vt:lpstr>CNN Building Blocks - Kernel</vt:lpstr>
      <vt:lpstr>CNN Building Blocks  - Convolution</vt:lpstr>
      <vt:lpstr>CNN Building Blocks - Pooling</vt:lpstr>
      <vt:lpstr>PowerPoint Presentation</vt:lpstr>
      <vt:lpstr>Multi-language Support</vt:lpstr>
      <vt:lpstr>Apache MXNet Ecosystem</vt:lpstr>
      <vt:lpstr>PowerPoint Presentation</vt:lpstr>
      <vt:lpstr>Amazon SageMaker</vt:lpstr>
      <vt:lpstr>Amazon SageMaker Workflow</vt:lpstr>
      <vt:lpstr>Lab</vt:lpstr>
      <vt:lpstr>Demo</vt:lpstr>
      <vt:lpstr>PowerPoint Presentation</vt:lpstr>
      <vt:lpstr>The Undifferentiated Heavy Lifting of  Model Serving</vt:lpstr>
      <vt:lpstr>PowerPoint Presentation</vt:lpstr>
      <vt:lpstr>PowerPoint Presentation</vt:lpstr>
      <vt:lpstr>PowerPoint Presentation</vt:lpstr>
      <vt:lpstr>MMS Demo</vt:lpstr>
      <vt:lpstr>PowerPoint Presentation</vt:lpstr>
      <vt:lpstr>Apache MXNet Social</vt:lpstr>
      <vt:lpstr>How to Get Started with Apache MXNet on AWS</vt:lpstr>
      <vt:lpstr>Using Apache MXNet with AWS ML Services</vt:lpstr>
      <vt:lpstr>Resources/References</vt:lpstr>
      <vt:lpstr>Thank You kannanva@amazon.com wamy@amazon.com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Distributed Deep Learning Inference using Apache MXNet* and Apache Spark</dc:title>
  <dc:creator>Microsoft Office User</dc:creator>
  <cp:lastModifiedBy>Microsoft Office User</cp:lastModifiedBy>
  <cp:revision>1569</cp:revision>
  <cp:lastPrinted>2018-09-20T19:23:50Z</cp:lastPrinted>
  <dcterms:created xsi:type="dcterms:W3CDTF">2018-05-30T21:21:51Z</dcterms:created>
  <dcterms:modified xsi:type="dcterms:W3CDTF">2019-01-25T06:28:27Z</dcterms:modified>
</cp:coreProperties>
</file>